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4" r:id="rId5"/>
    <p:sldId id="266" r:id="rId6"/>
    <p:sldId id="267" r:id="rId7"/>
    <p:sldId id="275" r:id="rId8"/>
    <p:sldId id="276" r:id="rId9"/>
    <p:sldId id="277" r:id="rId10"/>
    <p:sldId id="270" r:id="rId11"/>
    <p:sldId id="272" r:id="rId12"/>
    <p:sldId id="271" r:id="rId13"/>
    <p:sldId id="261" r:id="rId14"/>
    <p:sldId id="273" r:id="rId15"/>
    <p:sldId id="263"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D3D3"/>
    <a:srgbClr val="00DFDA"/>
    <a:srgbClr val="28DC93"/>
    <a:srgbClr val="08F6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47" autoAdjust="0"/>
    <p:restoredTop sz="94660"/>
  </p:normalViewPr>
  <p:slideViewPr>
    <p:cSldViewPr snapToGrid="0">
      <p:cViewPr varScale="1">
        <p:scale>
          <a:sx n="85" d="100"/>
          <a:sy n="85" d="100"/>
        </p:scale>
        <p:origin x="48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CFD6D-C7CD-450B-B7FD-1582A10516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3B06AA1-16B6-43E7-9CD0-7CF0FA3A2AFA}">
      <dgm:prSet/>
      <dgm:spPr/>
      <dgm:t>
        <a:bodyPr/>
        <a:lstStyle/>
        <a:p>
          <a:r>
            <a:rPr lang="en-US"/>
            <a:t>Intro </a:t>
          </a:r>
        </a:p>
      </dgm:t>
    </dgm:pt>
    <dgm:pt modelId="{B8208B4E-7B47-41CE-A477-395C96CD5710}" type="parTrans" cxnId="{939E823B-7E23-4174-8B01-56BFB5BC5025}">
      <dgm:prSet/>
      <dgm:spPr/>
      <dgm:t>
        <a:bodyPr/>
        <a:lstStyle/>
        <a:p>
          <a:endParaRPr lang="en-US"/>
        </a:p>
      </dgm:t>
    </dgm:pt>
    <dgm:pt modelId="{69283169-14AC-4CC7-904E-AE46E5B4E452}" type="sibTrans" cxnId="{939E823B-7E23-4174-8B01-56BFB5BC5025}">
      <dgm:prSet/>
      <dgm:spPr/>
      <dgm:t>
        <a:bodyPr/>
        <a:lstStyle/>
        <a:p>
          <a:endParaRPr lang="en-US"/>
        </a:p>
      </dgm:t>
    </dgm:pt>
    <dgm:pt modelId="{877EDAA7-761E-4263-A4D9-12D2FAB79786}">
      <dgm:prSet/>
      <dgm:spPr/>
      <dgm:t>
        <a:bodyPr/>
        <a:lstStyle/>
        <a:p>
          <a:r>
            <a:rPr lang="en-US" dirty="0"/>
            <a:t>Descriptive Statistics</a:t>
          </a:r>
        </a:p>
      </dgm:t>
    </dgm:pt>
    <dgm:pt modelId="{E07B8499-5CC5-4C7B-93CE-7AB7DAB84123}" type="parTrans" cxnId="{AD4BA398-1EE3-4B92-8A3A-226297DED422}">
      <dgm:prSet/>
      <dgm:spPr/>
      <dgm:t>
        <a:bodyPr/>
        <a:lstStyle/>
        <a:p>
          <a:endParaRPr lang="en-US"/>
        </a:p>
      </dgm:t>
    </dgm:pt>
    <dgm:pt modelId="{15E18CCA-1EDC-449F-B896-C5CCB6790C45}" type="sibTrans" cxnId="{AD4BA398-1EE3-4B92-8A3A-226297DED422}">
      <dgm:prSet/>
      <dgm:spPr/>
      <dgm:t>
        <a:bodyPr/>
        <a:lstStyle/>
        <a:p>
          <a:endParaRPr lang="en-US"/>
        </a:p>
      </dgm:t>
    </dgm:pt>
    <dgm:pt modelId="{EF7B067F-FAF9-4D15-AAC8-95DEC1C82758}">
      <dgm:prSet/>
      <dgm:spPr/>
      <dgm:t>
        <a:bodyPr/>
        <a:lstStyle/>
        <a:p>
          <a:r>
            <a:rPr lang="en-US"/>
            <a:t>Analysis</a:t>
          </a:r>
        </a:p>
      </dgm:t>
    </dgm:pt>
    <dgm:pt modelId="{1123C75E-D876-4FB0-85C4-50A491996E9D}" type="parTrans" cxnId="{0073226E-855D-44CF-9D45-8DF549A712A0}">
      <dgm:prSet/>
      <dgm:spPr/>
      <dgm:t>
        <a:bodyPr/>
        <a:lstStyle/>
        <a:p>
          <a:endParaRPr lang="en-US"/>
        </a:p>
      </dgm:t>
    </dgm:pt>
    <dgm:pt modelId="{F7FA1080-D29A-4488-9B56-E273A18090CD}" type="sibTrans" cxnId="{0073226E-855D-44CF-9D45-8DF549A712A0}">
      <dgm:prSet/>
      <dgm:spPr/>
      <dgm:t>
        <a:bodyPr/>
        <a:lstStyle/>
        <a:p>
          <a:endParaRPr lang="en-US"/>
        </a:p>
      </dgm:t>
    </dgm:pt>
    <dgm:pt modelId="{BDEF167D-6598-4D7C-A99F-1BDEF6E8DEEB}">
      <dgm:prSet/>
      <dgm:spPr/>
      <dgm:t>
        <a:bodyPr/>
        <a:lstStyle/>
        <a:p>
          <a:r>
            <a:rPr lang="en-US"/>
            <a:t>Interpretation</a:t>
          </a:r>
        </a:p>
      </dgm:t>
    </dgm:pt>
    <dgm:pt modelId="{0ED9BB81-AA94-4914-B786-BB7F23614283}" type="parTrans" cxnId="{DA351AE2-AD60-4872-ACCF-758BF063FAE3}">
      <dgm:prSet/>
      <dgm:spPr/>
      <dgm:t>
        <a:bodyPr/>
        <a:lstStyle/>
        <a:p>
          <a:endParaRPr lang="en-US"/>
        </a:p>
      </dgm:t>
    </dgm:pt>
    <dgm:pt modelId="{5585BA2E-8991-4DDE-9A10-8F6AD176BFFC}" type="sibTrans" cxnId="{DA351AE2-AD60-4872-ACCF-758BF063FAE3}">
      <dgm:prSet/>
      <dgm:spPr/>
      <dgm:t>
        <a:bodyPr/>
        <a:lstStyle/>
        <a:p>
          <a:endParaRPr lang="en-US"/>
        </a:p>
      </dgm:t>
    </dgm:pt>
    <dgm:pt modelId="{AA44F97A-3A69-4B33-99AF-3B2A2701541B}">
      <dgm:prSet/>
      <dgm:spPr/>
      <dgm:t>
        <a:bodyPr/>
        <a:lstStyle/>
        <a:p>
          <a:r>
            <a:rPr lang="en-US"/>
            <a:t>Conclusion</a:t>
          </a:r>
        </a:p>
      </dgm:t>
    </dgm:pt>
    <dgm:pt modelId="{4C6E432C-D7A3-4118-9C72-B8475F02AC53}" type="parTrans" cxnId="{AE00E3E5-FDF3-442C-8A91-9AE0D9839CA6}">
      <dgm:prSet/>
      <dgm:spPr/>
      <dgm:t>
        <a:bodyPr/>
        <a:lstStyle/>
        <a:p>
          <a:endParaRPr lang="en-US"/>
        </a:p>
      </dgm:t>
    </dgm:pt>
    <dgm:pt modelId="{ABA3C009-396A-4DD4-9038-348346FFEDB2}" type="sibTrans" cxnId="{AE00E3E5-FDF3-442C-8A91-9AE0D9839CA6}">
      <dgm:prSet/>
      <dgm:spPr/>
      <dgm:t>
        <a:bodyPr/>
        <a:lstStyle/>
        <a:p>
          <a:endParaRPr lang="en-US"/>
        </a:p>
      </dgm:t>
    </dgm:pt>
    <dgm:pt modelId="{2C7D8910-E736-4972-934B-59294B873FE5}" type="pres">
      <dgm:prSet presAssocID="{11FCFD6D-C7CD-450B-B7FD-1582A1051624}" presName="linear" presStyleCnt="0">
        <dgm:presLayoutVars>
          <dgm:animLvl val="lvl"/>
          <dgm:resizeHandles val="exact"/>
        </dgm:presLayoutVars>
      </dgm:prSet>
      <dgm:spPr/>
    </dgm:pt>
    <dgm:pt modelId="{A5D81755-410C-4E21-AEDD-E6F6B10B2AD4}" type="pres">
      <dgm:prSet presAssocID="{63B06AA1-16B6-43E7-9CD0-7CF0FA3A2AFA}" presName="parentText" presStyleLbl="node1" presStyleIdx="0" presStyleCnt="5">
        <dgm:presLayoutVars>
          <dgm:chMax val="0"/>
          <dgm:bulletEnabled val="1"/>
        </dgm:presLayoutVars>
      </dgm:prSet>
      <dgm:spPr/>
    </dgm:pt>
    <dgm:pt modelId="{639669EA-6A57-4D94-9CBB-3DD6CE643C9E}" type="pres">
      <dgm:prSet presAssocID="{69283169-14AC-4CC7-904E-AE46E5B4E452}" presName="spacer" presStyleCnt="0"/>
      <dgm:spPr/>
    </dgm:pt>
    <dgm:pt modelId="{D62E0129-61D8-461E-A933-276C35BE7B9E}" type="pres">
      <dgm:prSet presAssocID="{877EDAA7-761E-4263-A4D9-12D2FAB79786}" presName="parentText" presStyleLbl="node1" presStyleIdx="1" presStyleCnt="5">
        <dgm:presLayoutVars>
          <dgm:chMax val="0"/>
          <dgm:bulletEnabled val="1"/>
        </dgm:presLayoutVars>
      </dgm:prSet>
      <dgm:spPr/>
    </dgm:pt>
    <dgm:pt modelId="{36F98D2B-2A4C-4A7E-809C-ECD392959C5A}" type="pres">
      <dgm:prSet presAssocID="{15E18CCA-1EDC-449F-B896-C5CCB6790C45}" presName="spacer" presStyleCnt="0"/>
      <dgm:spPr/>
    </dgm:pt>
    <dgm:pt modelId="{9B7A96F6-19D2-4670-845B-FC116B76F0E7}" type="pres">
      <dgm:prSet presAssocID="{EF7B067F-FAF9-4D15-AAC8-95DEC1C82758}" presName="parentText" presStyleLbl="node1" presStyleIdx="2" presStyleCnt="5">
        <dgm:presLayoutVars>
          <dgm:chMax val="0"/>
          <dgm:bulletEnabled val="1"/>
        </dgm:presLayoutVars>
      </dgm:prSet>
      <dgm:spPr/>
    </dgm:pt>
    <dgm:pt modelId="{FF6EDB37-4A9B-4EBE-B06E-1F09B1CDE0BF}" type="pres">
      <dgm:prSet presAssocID="{F7FA1080-D29A-4488-9B56-E273A18090CD}" presName="spacer" presStyleCnt="0"/>
      <dgm:spPr/>
    </dgm:pt>
    <dgm:pt modelId="{95C6F35C-7863-4138-B2F8-0F8E8A88F8B2}" type="pres">
      <dgm:prSet presAssocID="{BDEF167D-6598-4D7C-A99F-1BDEF6E8DEEB}" presName="parentText" presStyleLbl="node1" presStyleIdx="3" presStyleCnt="5">
        <dgm:presLayoutVars>
          <dgm:chMax val="0"/>
          <dgm:bulletEnabled val="1"/>
        </dgm:presLayoutVars>
      </dgm:prSet>
      <dgm:spPr/>
    </dgm:pt>
    <dgm:pt modelId="{29D8D0DA-75C1-41AC-AE3F-E4E81A0286B4}" type="pres">
      <dgm:prSet presAssocID="{5585BA2E-8991-4DDE-9A10-8F6AD176BFFC}" presName="spacer" presStyleCnt="0"/>
      <dgm:spPr/>
    </dgm:pt>
    <dgm:pt modelId="{672F8FDF-BBB8-486B-876F-F8A5ACBAF550}" type="pres">
      <dgm:prSet presAssocID="{AA44F97A-3A69-4B33-99AF-3B2A2701541B}" presName="parentText" presStyleLbl="node1" presStyleIdx="4" presStyleCnt="5">
        <dgm:presLayoutVars>
          <dgm:chMax val="0"/>
          <dgm:bulletEnabled val="1"/>
        </dgm:presLayoutVars>
      </dgm:prSet>
      <dgm:spPr/>
    </dgm:pt>
  </dgm:ptLst>
  <dgm:cxnLst>
    <dgm:cxn modelId="{9B797A19-5680-4D55-BD95-3292CD42FE74}" type="presOf" srcId="{EF7B067F-FAF9-4D15-AAC8-95DEC1C82758}" destId="{9B7A96F6-19D2-4670-845B-FC116B76F0E7}" srcOrd="0" destOrd="0" presId="urn:microsoft.com/office/officeart/2005/8/layout/vList2"/>
    <dgm:cxn modelId="{E29C2930-6CC6-438F-A688-B789C5B269AF}" type="presOf" srcId="{BDEF167D-6598-4D7C-A99F-1BDEF6E8DEEB}" destId="{95C6F35C-7863-4138-B2F8-0F8E8A88F8B2}" srcOrd="0" destOrd="0" presId="urn:microsoft.com/office/officeart/2005/8/layout/vList2"/>
    <dgm:cxn modelId="{939E823B-7E23-4174-8B01-56BFB5BC5025}" srcId="{11FCFD6D-C7CD-450B-B7FD-1582A1051624}" destId="{63B06AA1-16B6-43E7-9CD0-7CF0FA3A2AFA}" srcOrd="0" destOrd="0" parTransId="{B8208B4E-7B47-41CE-A477-395C96CD5710}" sibTransId="{69283169-14AC-4CC7-904E-AE46E5B4E452}"/>
    <dgm:cxn modelId="{0073226E-855D-44CF-9D45-8DF549A712A0}" srcId="{11FCFD6D-C7CD-450B-B7FD-1582A1051624}" destId="{EF7B067F-FAF9-4D15-AAC8-95DEC1C82758}" srcOrd="2" destOrd="0" parTransId="{1123C75E-D876-4FB0-85C4-50A491996E9D}" sibTransId="{F7FA1080-D29A-4488-9B56-E273A18090CD}"/>
    <dgm:cxn modelId="{A7DCAA7B-BD89-443F-A006-BA0A0DC297CD}" type="presOf" srcId="{877EDAA7-761E-4263-A4D9-12D2FAB79786}" destId="{D62E0129-61D8-461E-A933-276C35BE7B9E}" srcOrd="0" destOrd="0" presId="urn:microsoft.com/office/officeart/2005/8/layout/vList2"/>
    <dgm:cxn modelId="{AD4BA398-1EE3-4B92-8A3A-226297DED422}" srcId="{11FCFD6D-C7CD-450B-B7FD-1582A1051624}" destId="{877EDAA7-761E-4263-A4D9-12D2FAB79786}" srcOrd="1" destOrd="0" parTransId="{E07B8499-5CC5-4C7B-93CE-7AB7DAB84123}" sibTransId="{15E18CCA-1EDC-449F-B896-C5CCB6790C45}"/>
    <dgm:cxn modelId="{DA351AE2-AD60-4872-ACCF-758BF063FAE3}" srcId="{11FCFD6D-C7CD-450B-B7FD-1582A1051624}" destId="{BDEF167D-6598-4D7C-A99F-1BDEF6E8DEEB}" srcOrd="3" destOrd="0" parTransId="{0ED9BB81-AA94-4914-B786-BB7F23614283}" sibTransId="{5585BA2E-8991-4DDE-9A10-8F6AD176BFFC}"/>
    <dgm:cxn modelId="{AE00E3E5-FDF3-442C-8A91-9AE0D9839CA6}" srcId="{11FCFD6D-C7CD-450B-B7FD-1582A1051624}" destId="{AA44F97A-3A69-4B33-99AF-3B2A2701541B}" srcOrd="4" destOrd="0" parTransId="{4C6E432C-D7A3-4118-9C72-B8475F02AC53}" sibTransId="{ABA3C009-396A-4DD4-9038-348346FFEDB2}"/>
    <dgm:cxn modelId="{128B60F8-98FB-4F05-9D6C-5555718449E0}" type="presOf" srcId="{63B06AA1-16B6-43E7-9CD0-7CF0FA3A2AFA}" destId="{A5D81755-410C-4E21-AEDD-E6F6B10B2AD4}" srcOrd="0" destOrd="0" presId="urn:microsoft.com/office/officeart/2005/8/layout/vList2"/>
    <dgm:cxn modelId="{60C33CFA-6693-4B15-8516-24603B965790}" type="presOf" srcId="{AA44F97A-3A69-4B33-99AF-3B2A2701541B}" destId="{672F8FDF-BBB8-486B-876F-F8A5ACBAF550}" srcOrd="0" destOrd="0" presId="urn:microsoft.com/office/officeart/2005/8/layout/vList2"/>
    <dgm:cxn modelId="{62FEFDFA-310A-46F6-89CF-CD041E10B522}" type="presOf" srcId="{11FCFD6D-C7CD-450B-B7FD-1582A1051624}" destId="{2C7D8910-E736-4972-934B-59294B873FE5}" srcOrd="0" destOrd="0" presId="urn:microsoft.com/office/officeart/2005/8/layout/vList2"/>
    <dgm:cxn modelId="{0D60BD2F-34B4-4C5B-A1A6-45F1CC09A59D}" type="presParOf" srcId="{2C7D8910-E736-4972-934B-59294B873FE5}" destId="{A5D81755-410C-4E21-AEDD-E6F6B10B2AD4}" srcOrd="0" destOrd="0" presId="urn:microsoft.com/office/officeart/2005/8/layout/vList2"/>
    <dgm:cxn modelId="{CB86E1D9-3268-4134-B3AD-C47155968B30}" type="presParOf" srcId="{2C7D8910-E736-4972-934B-59294B873FE5}" destId="{639669EA-6A57-4D94-9CBB-3DD6CE643C9E}" srcOrd="1" destOrd="0" presId="urn:microsoft.com/office/officeart/2005/8/layout/vList2"/>
    <dgm:cxn modelId="{5561F625-7EDD-434A-88E5-DC83A5EDCFCA}" type="presParOf" srcId="{2C7D8910-E736-4972-934B-59294B873FE5}" destId="{D62E0129-61D8-461E-A933-276C35BE7B9E}" srcOrd="2" destOrd="0" presId="urn:microsoft.com/office/officeart/2005/8/layout/vList2"/>
    <dgm:cxn modelId="{CD39B181-1A6C-4082-854C-703E7B85FE55}" type="presParOf" srcId="{2C7D8910-E736-4972-934B-59294B873FE5}" destId="{36F98D2B-2A4C-4A7E-809C-ECD392959C5A}" srcOrd="3" destOrd="0" presId="urn:microsoft.com/office/officeart/2005/8/layout/vList2"/>
    <dgm:cxn modelId="{F50CAB5D-349F-4389-8866-40D93EB6BE34}" type="presParOf" srcId="{2C7D8910-E736-4972-934B-59294B873FE5}" destId="{9B7A96F6-19D2-4670-845B-FC116B76F0E7}" srcOrd="4" destOrd="0" presId="urn:microsoft.com/office/officeart/2005/8/layout/vList2"/>
    <dgm:cxn modelId="{9FF5FC13-8C18-429B-8EC5-38AD4617D4BD}" type="presParOf" srcId="{2C7D8910-E736-4972-934B-59294B873FE5}" destId="{FF6EDB37-4A9B-4EBE-B06E-1F09B1CDE0BF}" srcOrd="5" destOrd="0" presId="urn:microsoft.com/office/officeart/2005/8/layout/vList2"/>
    <dgm:cxn modelId="{D5C17A93-7261-469B-BF90-D4C6A5A9B3D4}" type="presParOf" srcId="{2C7D8910-E736-4972-934B-59294B873FE5}" destId="{95C6F35C-7863-4138-B2F8-0F8E8A88F8B2}" srcOrd="6" destOrd="0" presId="urn:microsoft.com/office/officeart/2005/8/layout/vList2"/>
    <dgm:cxn modelId="{5D43FAD4-E0B3-4D20-9895-D73EE7D5475F}" type="presParOf" srcId="{2C7D8910-E736-4972-934B-59294B873FE5}" destId="{29D8D0DA-75C1-41AC-AE3F-E4E81A0286B4}" srcOrd="7" destOrd="0" presId="urn:microsoft.com/office/officeart/2005/8/layout/vList2"/>
    <dgm:cxn modelId="{8F7BC62B-A883-4916-9BBA-0BA1F202C710}" type="presParOf" srcId="{2C7D8910-E736-4972-934B-59294B873FE5}" destId="{672F8FDF-BBB8-486B-876F-F8A5ACBAF55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chemeClr val="bg1">
            <a:lumMod val="75000"/>
          </a:schemeClr>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chemeClr val="bg1">
            <a:lumMod val="75000"/>
          </a:schemeClr>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chemeClr val="bg1">
            <a:lumMod val="75000"/>
          </a:schemeClr>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B0160815-5C93-48A9-A59A-70EB0D6C986E}" type="presOf" srcId="{D57BB9CA-3077-4363-BD8D-538DA6A66DC7}" destId="{38E13DD3-2879-433E-AC54-F3AB68C0E93C}"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FE5E8526-8120-4811-8D5B-DC83B9530C3D}" type="presOf" srcId="{1E3048BD-C4E3-44ED-8926-0DF17DF0CCCA}" destId="{F67D2482-D730-4F9A-9655-81093A14D883}" srcOrd="0" destOrd="0" presId="urn:microsoft.com/office/officeart/2005/8/layout/radial4"/>
    <dgm:cxn modelId="{9659813D-CCD2-4A1C-ADCB-DF252CAD0DF7}" type="presOf" srcId="{9C15F307-8208-412B-81BC-9BD3F46238C6}" destId="{791FFF0F-53CB-47B2-A2A0-E0FCC4AC5621}" srcOrd="0" destOrd="0" presId="urn:microsoft.com/office/officeart/2005/8/layout/radial4"/>
    <dgm:cxn modelId="{F2795D60-786F-456E-9E73-1043307A327F}" type="presOf" srcId="{2659F438-960D-4E1C-8B45-79EF8AA18B05}" destId="{841AC532-C1E2-4CCA-9389-0B3C2CC5BD04}" srcOrd="0" destOrd="0" presId="urn:microsoft.com/office/officeart/2005/8/layout/radial4"/>
    <dgm:cxn modelId="{9AEBEF60-5542-48D7-9847-031FE5C5FE84}" type="presOf" srcId="{82AEC6DE-DC19-46D3-9B0F-B72F8F4E39BC}" destId="{2D807FC6-9FB1-429A-B839-7755756B892F}"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05EAC4A2-C0B8-480F-85F9-BC73BF4A3BEE}" type="presOf" srcId="{A97EDE91-9E80-427C-863E-BD8774B47802}" destId="{38A47D20-E2A7-402E-B38A-C98125890F2E}"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3CE5EAE7-302A-4B58-ADDF-EC0B53BA4AAC}" type="presOf" srcId="{E92E32E1-ED4B-4CCF-B90A-765A2723A850}" destId="{AA05B175-FB4F-46DA-80E1-20B4E0B0F77B}" srcOrd="0" destOrd="0" presId="urn:microsoft.com/office/officeart/2005/8/layout/radial4"/>
    <dgm:cxn modelId="{685AABEC-BBB8-4AB4-BE0F-F42557E471AD}" type="presOf" srcId="{E4440587-8ECD-4F22-97F6-91A7C6A652BB}" destId="{8A5E9699-82CC-4FE3-AF27-BCDBDA29C7C0}" srcOrd="0" destOrd="0" presId="urn:microsoft.com/office/officeart/2005/8/layout/radial4"/>
    <dgm:cxn modelId="{2EBA3017-7EAC-4861-A2F9-DBE91DC6A351}" type="presParOf" srcId="{F67D2482-D730-4F9A-9655-81093A14D883}" destId="{791FFF0F-53CB-47B2-A2A0-E0FCC4AC5621}" srcOrd="0" destOrd="0" presId="urn:microsoft.com/office/officeart/2005/8/layout/radial4"/>
    <dgm:cxn modelId="{1FE82C8E-DC03-4EFC-9D6D-CEB1CF9F3C82}" type="presParOf" srcId="{F67D2482-D730-4F9A-9655-81093A14D883}" destId="{2D807FC6-9FB1-429A-B839-7755756B892F}" srcOrd="1" destOrd="0" presId="urn:microsoft.com/office/officeart/2005/8/layout/radial4"/>
    <dgm:cxn modelId="{B5DD4E34-B1B4-42CE-B620-651E8A993343}" type="presParOf" srcId="{F67D2482-D730-4F9A-9655-81093A14D883}" destId="{8A5E9699-82CC-4FE3-AF27-BCDBDA29C7C0}" srcOrd="2" destOrd="0" presId="urn:microsoft.com/office/officeart/2005/8/layout/radial4"/>
    <dgm:cxn modelId="{B073AB36-05F9-458A-81A8-E62D0DEC4DE7}" type="presParOf" srcId="{F67D2482-D730-4F9A-9655-81093A14D883}" destId="{38E13DD3-2879-433E-AC54-F3AB68C0E93C}" srcOrd="3" destOrd="0" presId="urn:microsoft.com/office/officeart/2005/8/layout/radial4"/>
    <dgm:cxn modelId="{D837EA86-0551-49E3-A458-D86E852395C3}" type="presParOf" srcId="{F67D2482-D730-4F9A-9655-81093A14D883}" destId="{38A47D20-E2A7-402E-B38A-C98125890F2E}" srcOrd="4" destOrd="0" presId="urn:microsoft.com/office/officeart/2005/8/layout/radial4"/>
    <dgm:cxn modelId="{FCDFE6BA-2F64-4B88-B4DB-C61C35CE4445}" type="presParOf" srcId="{F67D2482-D730-4F9A-9655-81093A14D883}" destId="{AA05B175-FB4F-46DA-80E1-20B4E0B0F77B}" srcOrd="5" destOrd="0" presId="urn:microsoft.com/office/officeart/2005/8/layout/radial4"/>
    <dgm:cxn modelId="{F2BD8772-48E5-494F-87AB-1B38A6480B1B}"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chemeClr val="bg1">
            <a:lumMod val="75000"/>
          </a:schemeClr>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B050"/>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B050"/>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B050"/>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6C88BD07-DBF7-4F10-8E36-E1D42CD22498}" type="presOf" srcId="{1E3048BD-C4E3-44ED-8926-0DF17DF0CCCA}" destId="{F67D2482-D730-4F9A-9655-81093A14D883}" srcOrd="0" destOrd="0" presId="urn:microsoft.com/office/officeart/2005/8/layout/radial4"/>
    <dgm:cxn modelId="{6B989713-32AE-4404-9D50-1AC03080D773}" type="presOf" srcId="{2659F438-960D-4E1C-8B45-79EF8AA18B05}" destId="{841AC532-C1E2-4CCA-9389-0B3C2CC5BD04}"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D1C53827-E882-44C5-9698-8DF35A18EBB3}" type="presOf" srcId="{D57BB9CA-3077-4363-BD8D-538DA6A66DC7}" destId="{38E13DD3-2879-433E-AC54-F3AB68C0E93C}" srcOrd="0" destOrd="0" presId="urn:microsoft.com/office/officeart/2005/8/layout/radial4"/>
    <dgm:cxn modelId="{2FC15264-4D06-4ECC-AD41-4DD3F5F53F12}"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39D28278-240E-4D77-BE3F-90CD0BA9E665}" type="presOf" srcId="{E4440587-8ECD-4F22-97F6-91A7C6A652BB}" destId="{8A5E9699-82CC-4FE3-AF27-BCDBDA29C7C0}" srcOrd="0" destOrd="0" presId="urn:microsoft.com/office/officeart/2005/8/layout/radial4"/>
    <dgm:cxn modelId="{709F0294-2D97-472E-ACEF-97C2DB3C09C8}" type="presOf" srcId="{A97EDE91-9E80-427C-863E-BD8774B47802}" destId="{38A47D20-E2A7-402E-B38A-C98125890F2E}" srcOrd="0" destOrd="0" presId="urn:microsoft.com/office/officeart/2005/8/layout/radial4"/>
    <dgm:cxn modelId="{B5877AA1-F9F2-4D02-B30A-FD75149996AC}" type="presOf" srcId="{9C15F307-8208-412B-81BC-9BD3F46238C6}" destId="{791FFF0F-53CB-47B2-A2A0-E0FCC4AC5621}" srcOrd="0" destOrd="0" presId="urn:microsoft.com/office/officeart/2005/8/layout/radial4"/>
    <dgm:cxn modelId="{7A5EC6AE-749E-416A-8F58-54DF47962AA1}" type="presOf" srcId="{82AEC6DE-DC19-46D3-9B0F-B72F8F4E39BC}" destId="{2D807FC6-9FB1-429A-B839-7755756B892F}"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FD61804A-20E3-4430-BDE5-884FCFA19D29}" type="presParOf" srcId="{F67D2482-D730-4F9A-9655-81093A14D883}" destId="{791FFF0F-53CB-47B2-A2A0-E0FCC4AC5621}" srcOrd="0" destOrd="0" presId="urn:microsoft.com/office/officeart/2005/8/layout/radial4"/>
    <dgm:cxn modelId="{06BD22C0-0350-4732-908A-136255DB74E5}" type="presParOf" srcId="{F67D2482-D730-4F9A-9655-81093A14D883}" destId="{2D807FC6-9FB1-429A-B839-7755756B892F}" srcOrd="1" destOrd="0" presId="urn:microsoft.com/office/officeart/2005/8/layout/radial4"/>
    <dgm:cxn modelId="{83A65E0A-5F37-41C8-B957-DC4885DA3D31}" type="presParOf" srcId="{F67D2482-D730-4F9A-9655-81093A14D883}" destId="{8A5E9699-82CC-4FE3-AF27-BCDBDA29C7C0}" srcOrd="2" destOrd="0" presId="urn:microsoft.com/office/officeart/2005/8/layout/radial4"/>
    <dgm:cxn modelId="{17D40E3F-E78A-4AFF-8399-083E6E701F9C}" type="presParOf" srcId="{F67D2482-D730-4F9A-9655-81093A14D883}" destId="{38E13DD3-2879-433E-AC54-F3AB68C0E93C}" srcOrd="3" destOrd="0" presId="urn:microsoft.com/office/officeart/2005/8/layout/radial4"/>
    <dgm:cxn modelId="{9FC0250B-C082-42AF-A9A0-EA1D961B0C1F}" type="presParOf" srcId="{F67D2482-D730-4F9A-9655-81093A14D883}" destId="{38A47D20-E2A7-402E-B38A-C98125890F2E}" srcOrd="4" destOrd="0" presId="urn:microsoft.com/office/officeart/2005/8/layout/radial4"/>
    <dgm:cxn modelId="{BB9F08F7-D982-400C-B2E5-3F5A89C848F1}" type="presParOf" srcId="{F67D2482-D730-4F9A-9655-81093A14D883}" destId="{AA05B175-FB4F-46DA-80E1-20B4E0B0F77B}" srcOrd="5" destOrd="0" presId="urn:microsoft.com/office/officeart/2005/8/layout/radial4"/>
    <dgm:cxn modelId="{1B41561E-C076-43B3-AD47-995BBAC16A07}"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FF1F8605-860A-4C76-B6DA-C1418050D29F}" type="presOf" srcId="{82AEC6DE-DC19-46D3-9B0F-B72F8F4E39BC}" destId="{2D807FC6-9FB1-429A-B839-7755756B892F}"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3FDA1535-6892-404B-94C8-2787E0ABCAF3}" type="presOf" srcId="{E4440587-8ECD-4F22-97F6-91A7C6A652BB}" destId="{8A5E9699-82CC-4FE3-AF27-BCDBDA29C7C0}" srcOrd="0" destOrd="0" presId="urn:microsoft.com/office/officeart/2005/8/layout/radial4"/>
    <dgm:cxn modelId="{29E03A35-B2B7-4D89-804C-EEDE0B4F6346}" type="presOf" srcId="{9C15F307-8208-412B-81BC-9BD3F46238C6}" destId="{791FFF0F-53CB-47B2-A2A0-E0FCC4AC5621}" srcOrd="0" destOrd="0" presId="urn:microsoft.com/office/officeart/2005/8/layout/radial4"/>
    <dgm:cxn modelId="{7317745E-1F9C-4C98-B9F2-DDBBBF8E5EC1}" type="presOf" srcId="{D57BB9CA-3077-4363-BD8D-538DA6A66DC7}" destId="{38E13DD3-2879-433E-AC54-F3AB68C0E93C}"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4ECF424D-F190-47DA-A13B-BFA35B8AF209}" type="presOf" srcId="{A97EDE91-9E80-427C-863E-BD8774B47802}" destId="{38A47D20-E2A7-402E-B38A-C98125890F2E}" srcOrd="0" destOrd="0" presId="urn:microsoft.com/office/officeart/2005/8/layout/radial4"/>
    <dgm:cxn modelId="{E0878C4E-B131-4967-B275-31B3779C3EAE}" type="presOf" srcId="{E92E32E1-ED4B-4CCF-B90A-765A2723A850}" destId="{AA05B175-FB4F-46DA-80E1-20B4E0B0F77B}" srcOrd="0" destOrd="0" presId="urn:microsoft.com/office/officeart/2005/8/layout/radial4"/>
    <dgm:cxn modelId="{8D35DF77-69C4-48FF-8558-85B25CB20F57}" type="presOf" srcId="{1E3048BD-C4E3-44ED-8926-0DF17DF0CCCA}" destId="{F67D2482-D730-4F9A-9655-81093A14D883}"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5D01AAD1-A677-468E-A00C-604BDF010891}" type="presOf" srcId="{2659F438-960D-4E1C-8B45-79EF8AA18B05}" destId="{841AC532-C1E2-4CCA-9389-0B3C2CC5BD04}" srcOrd="0" destOrd="0" presId="urn:microsoft.com/office/officeart/2005/8/layout/radial4"/>
    <dgm:cxn modelId="{FFA41CE4-232B-40F3-8766-5633148B4CF5}" type="presParOf" srcId="{F67D2482-D730-4F9A-9655-81093A14D883}" destId="{791FFF0F-53CB-47B2-A2A0-E0FCC4AC5621}" srcOrd="0" destOrd="0" presId="urn:microsoft.com/office/officeart/2005/8/layout/radial4"/>
    <dgm:cxn modelId="{17FFD94D-A7E2-41A5-92D3-B74071D7AF55}" type="presParOf" srcId="{F67D2482-D730-4F9A-9655-81093A14D883}" destId="{2D807FC6-9FB1-429A-B839-7755756B892F}" srcOrd="1" destOrd="0" presId="urn:microsoft.com/office/officeart/2005/8/layout/radial4"/>
    <dgm:cxn modelId="{09EF6939-3A52-4D43-A2AC-B39BBA268FE3}" type="presParOf" srcId="{F67D2482-D730-4F9A-9655-81093A14D883}" destId="{8A5E9699-82CC-4FE3-AF27-BCDBDA29C7C0}" srcOrd="2" destOrd="0" presId="urn:microsoft.com/office/officeart/2005/8/layout/radial4"/>
    <dgm:cxn modelId="{538233EB-0116-425A-9AC0-5A6A850ED4FA}" type="presParOf" srcId="{F67D2482-D730-4F9A-9655-81093A14D883}" destId="{38E13DD3-2879-433E-AC54-F3AB68C0E93C}" srcOrd="3" destOrd="0" presId="urn:microsoft.com/office/officeart/2005/8/layout/radial4"/>
    <dgm:cxn modelId="{80B0E766-4C89-4492-B43B-D0D9232B4CA8}" type="presParOf" srcId="{F67D2482-D730-4F9A-9655-81093A14D883}" destId="{38A47D20-E2A7-402E-B38A-C98125890F2E}" srcOrd="4" destOrd="0" presId="urn:microsoft.com/office/officeart/2005/8/layout/radial4"/>
    <dgm:cxn modelId="{1E795809-36B4-492A-AF6C-D7AEE40A1836}" type="presParOf" srcId="{F67D2482-D730-4F9A-9655-81093A14D883}" destId="{AA05B175-FB4F-46DA-80E1-20B4E0B0F77B}" srcOrd="5" destOrd="0" presId="urn:microsoft.com/office/officeart/2005/8/layout/radial4"/>
    <dgm:cxn modelId="{7B251B20-2BC6-49FE-A7AB-E1F1CB84982C}"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0070C0"/>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70C0"/>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70C0"/>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70C0"/>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6A199E0F-1C55-4D90-94E8-FA319D07FB64}" type="presOf" srcId="{9C15F307-8208-412B-81BC-9BD3F46238C6}" destId="{791FFF0F-53CB-47B2-A2A0-E0FCC4AC5621}" srcOrd="0" destOrd="0" presId="urn:microsoft.com/office/officeart/2005/8/layout/radial4"/>
    <dgm:cxn modelId="{0F6FE611-CD83-4475-993D-AB6AC9389B7B}" type="presOf" srcId="{A97EDE91-9E80-427C-863E-BD8774B47802}" destId="{38A47D20-E2A7-402E-B38A-C98125890F2E}"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2081A82C-AD43-42EC-80E6-FBCB7DA7BBC4}"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B2D38255-C998-496D-8060-E8ADBCC621F1}" type="presOf" srcId="{82AEC6DE-DC19-46D3-9B0F-B72F8F4E39BC}" destId="{2D807FC6-9FB1-429A-B839-7755756B892F}"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7D6D0BBE-C2CB-4DFC-8824-105C8E975BCD}" type="presOf" srcId="{1E3048BD-C4E3-44ED-8926-0DF17DF0CCCA}" destId="{F67D2482-D730-4F9A-9655-81093A14D883}" srcOrd="0" destOrd="0" presId="urn:microsoft.com/office/officeart/2005/8/layout/radial4"/>
    <dgm:cxn modelId="{ADF142D2-BEB1-4B61-8F25-23651851884E}" type="presOf" srcId="{D57BB9CA-3077-4363-BD8D-538DA6A66DC7}" destId="{38E13DD3-2879-433E-AC54-F3AB68C0E93C}" srcOrd="0" destOrd="0" presId="urn:microsoft.com/office/officeart/2005/8/layout/radial4"/>
    <dgm:cxn modelId="{2A080EE3-B4CF-4E3D-94F2-B6196104E1DB}" type="presOf" srcId="{E4440587-8ECD-4F22-97F6-91A7C6A652BB}" destId="{8A5E9699-82CC-4FE3-AF27-BCDBDA29C7C0}" srcOrd="0" destOrd="0" presId="urn:microsoft.com/office/officeart/2005/8/layout/radial4"/>
    <dgm:cxn modelId="{22ABACE3-06AF-4C65-AB7D-28AADB8AD894}" type="presOf" srcId="{2659F438-960D-4E1C-8B45-79EF8AA18B05}" destId="{841AC532-C1E2-4CCA-9389-0B3C2CC5BD04}" srcOrd="0" destOrd="0" presId="urn:microsoft.com/office/officeart/2005/8/layout/radial4"/>
    <dgm:cxn modelId="{8ECDE4C6-98D1-415F-9CBF-E3E3C36B31D9}" type="presParOf" srcId="{F67D2482-D730-4F9A-9655-81093A14D883}" destId="{791FFF0F-53CB-47B2-A2A0-E0FCC4AC5621}" srcOrd="0" destOrd="0" presId="urn:microsoft.com/office/officeart/2005/8/layout/radial4"/>
    <dgm:cxn modelId="{C678A619-E207-4E18-850E-47063B780484}" type="presParOf" srcId="{F67D2482-D730-4F9A-9655-81093A14D883}" destId="{2D807FC6-9FB1-429A-B839-7755756B892F}" srcOrd="1" destOrd="0" presId="urn:microsoft.com/office/officeart/2005/8/layout/radial4"/>
    <dgm:cxn modelId="{08AE24F9-31FD-41F5-8517-6020CA86DC5F}" type="presParOf" srcId="{F67D2482-D730-4F9A-9655-81093A14D883}" destId="{8A5E9699-82CC-4FE3-AF27-BCDBDA29C7C0}" srcOrd="2" destOrd="0" presId="urn:microsoft.com/office/officeart/2005/8/layout/radial4"/>
    <dgm:cxn modelId="{68349473-50E5-4884-A700-6273FA480933}" type="presParOf" srcId="{F67D2482-D730-4F9A-9655-81093A14D883}" destId="{38E13DD3-2879-433E-AC54-F3AB68C0E93C}" srcOrd="3" destOrd="0" presId="urn:microsoft.com/office/officeart/2005/8/layout/radial4"/>
    <dgm:cxn modelId="{C6166241-882B-46EE-AEBF-B7EACC3658E0}" type="presParOf" srcId="{F67D2482-D730-4F9A-9655-81093A14D883}" destId="{38A47D20-E2A7-402E-B38A-C98125890F2E}" srcOrd="4" destOrd="0" presId="urn:microsoft.com/office/officeart/2005/8/layout/radial4"/>
    <dgm:cxn modelId="{7DBB2D08-2ADE-44D1-8096-FD71E448CBEF}" type="presParOf" srcId="{F67D2482-D730-4F9A-9655-81093A14D883}" destId="{AA05B175-FB4F-46DA-80E1-20B4E0B0F77B}" srcOrd="5" destOrd="0" presId="urn:microsoft.com/office/officeart/2005/8/layout/radial4"/>
    <dgm:cxn modelId="{DF11C825-3109-4D68-9BBE-F51B227232AA}"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34669E01-ED08-4E23-BA12-5F8C049D31CB}" type="presOf" srcId="{E4440587-8ECD-4F22-97F6-91A7C6A652BB}" destId="{8A5E9699-82CC-4FE3-AF27-BCDBDA29C7C0}"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D928D129-34A6-45D7-84CE-F6B50267FC03}"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61292880-FE7A-44FB-8F56-9BF234B68A70}" type="presOf" srcId="{2659F438-960D-4E1C-8B45-79EF8AA18B05}" destId="{841AC532-C1E2-4CCA-9389-0B3C2CC5BD04}" srcOrd="0" destOrd="0" presId="urn:microsoft.com/office/officeart/2005/8/layout/radial4"/>
    <dgm:cxn modelId="{97BBE98A-E7FF-4443-AA14-2C79519E9C1E}" type="presOf" srcId="{82AEC6DE-DC19-46D3-9B0F-B72F8F4E39BC}" destId="{2D807FC6-9FB1-429A-B839-7755756B892F}" srcOrd="0" destOrd="0" presId="urn:microsoft.com/office/officeart/2005/8/layout/radial4"/>
    <dgm:cxn modelId="{377AF58E-4460-4616-B648-31E3BA7AB1EF}" type="presOf" srcId="{D57BB9CA-3077-4363-BD8D-538DA6A66DC7}" destId="{38E13DD3-2879-433E-AC54-F3AB68C0E93C}" srcOrd="0" destOrd="0" presId="urn:microsoft.com/office/officeart/2005/8/layout/radial4"/>
    <dgm:cxn modelId="{791D479A-D71F-4891-A0D5-7A4DAD191070}" type="presOf" srcId="{1E3048BD-C4E3-44ED-8926-0DF17DF0CCCA}" destId="{F67D2482-D730-4F9A-9655-81093A14D883}" srcOrd="0" destOrd="0" presId="urn:microsoft.com/office/officeart/2005/8/layout/radial4"/>
    <dgm:cxn modelId="{584DC3BA-5904-4FAC-A123-CD77C3114C95}" type="presOf" srcId="{9C15F307-8208-412B-81BC-9BD3F46238C6}" destId="{791FFF0F-53CB-47B2-A2A0-E0FCC4AC5621}"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83EFF4E3-F4AE-4C3D-903A-ED9AAE1A261B}" type="presOf" srcId="{A97EDE91-9E80-427C-863E-BD8774B47802}" destId="{38A47D20-E2A7-402E-B38A-C98125890F2E}" srcOrd="0" destOrd="0" presId="urn:microsoft.com/office/officeart/2005/8/layout/radial4"/>
    <dgm:cxn modelId="{AF4BD7C8-ACA1-473B-971E-BB812F8BE4B1}" type="presParOf" srcId="{F67D2482-D730-4F9A-9655-81093A14D883}" destId="{791FFF0F-53CB-47B2-A2A0-E0FCC4AC5621}" srcOrd="0" destOrd="0" presId="urn:microsoft.com/office/officeart/2005/8/layout/radial4"/>
    <dgm:cxn modelId="{90DE116F-1E57-4B14-B920-52C3DC9E62EB}" type="presParOf" srcId="{F67D2482-D730-4F9A-9655-81093A14D883}" destId="{2D807FC6-9FB1-429A-B839-7755756B892F}" srcOrd="1" destOrd="0" presId="urn:microsoft.com/office/officeart/2005/8/layout/radial4"/>
    <dgm:cxn modelId="{37141577-4BA6-4944-99F2-612347650883}" type="presParOf" srcId="{F67D2482-D730-4F9A-9655-81093A14D883}" destId="{8A5E9699-82CC-4FE3-AF27-BCDBDA29C7C0}" srcOrd="2" destOrd="0" presId="urn:microsoft.com/office/officeart/2005/8/layout/radial4"/>
    <dgm:cxn modelId="{04D63462-E9C5-40D0-9688-B86F565B8A72}" type="presParOf" srcId="{F67D2482-D730-4F9A-9655-81093A14D883}" destId="{38E13DD3-2879-433E-AC54-F3AB68C0E93C}" srcOrd="3" destOrd="0" presId="urn:microsoft.com/office/officeart/2005/8/layout/radial4"/>
    <dgm:cxn modelId="{3823D516-7CD7-46FA-85C6-22B274E3A2C3}" type="presParOf" srcId="{F67D2482-D730-4F9A-9655-81093A14D883}" destId="{38A47D20-E2A7-402E-B38A-C98125890F2E}" srcOrd="4" destOrd="0" presId="urn:microsoft.com/office/officeart/2005/8/layout/radial4"/>
    <dgm:cxn modelId="{C97E01AD-6921-4D96-840F-E4945A961C97}" type="presParOf" srcId="{F67D2482-D730-4F9A-9655-81093A14D883}" destId="{AA05B175-FB4F-46DA-80E1-20B4E0B0F77B}" srcOrd="5" destOrd="0" presId="urn:microsoft.com/office/officeart/2005/8/layout/radial4"/>
    <dgm:cxn modelId="{39AF438D-4014-45D3-BBBB-7951A0825C24}"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1755-410C-4E21-AEDD-E6F6B10B2AD4}">
      <dsp:nvSpPr>
        <dsp:cNvPr id="0" name=""/>
        <dsp:cNvSpPr/>
      </dsp:nvSpPr>
      <dsp:spPr>
        <a:xfrm>
          <a:off x="0" y="50922"/>
          <a:ext cx="6513603" cy="10553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Intro </a:t>
          </a:r>
        </a:p>
      </dsp:txBody>
      <dsp:txXfrm>
        <a:off x="51517" y="102439"/>
        <a:ext cx="6410569" cy="952306"/>
      </dsp:txXfrm>
    </dsp:sp>
    <dsp:sp modelId="{D62E0129-61D8-461E-A933-276C35BE7B9E}">
      <dsp:nvSpPr>
        <dsp:cNvPr id="0" name=""/>
        <dsp:cNvSpPr/>
      </dsp:nvSpPr>
      <dsp:spPr>
        <a:xfrm>
          <a:off x="0" y="1232982"/>
          <a:ext cx="6513603" cy="105534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Descriptive Statistics</a:t>
          </a:r>
        </a:p>
      </dsp:txBody>
      <dsp:txXfrm>
        <a:off x="51517" y="1284499"/>
        <a:ext cx="6410569" cy="952306"/>
      </dsp:txXfrm>
    </dsp:sp>
    <dsp:sp modelId="{9B7A96F6-19D2-4670-845B-FC116B76F0E7}">
      <dsp:nvSpPr>
        <dsp:cNvPr id="0" name=""/>
        <dsp:cNvSpPr/>
      </dsp:nvSpPr>
      <dsp:spPr>
        <a:xfrm>
          <a:off x="0" y="2415043"/>
          <a:ext cx="6513603" cy="10553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Analysis</a:t>
          </a:r>
        </a:p>
      </dsp:txBody>
      <dsp:txXfrm>
        <a:off x="51517" y="2466560"/>
        <a:ext cx="6410569" cy="952306"/>
      </dsp:txXfrm>
    </dsp:sp>
    <dsp:sp modelId="{95C6F35C-7863-4138-B2F8-0F8E8A88F8B2}">
      <dsp:nvSpPr>
        <dsp:cNvPr id="0" name=""/>
        <dsp:cNvSpPr/>
      </dsp:nvSpPr>
      <dsp:spPr>
        <a:xfrm>
          <a:off x="0" y="3597103"/>
          <a:ext cx="6513603" cy="105534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Interpretation</a:t>
          </a:r>
        </a:p>
      </dsp:txBody>
      <dsp:txXfrm>
        <a:off x="51517" y="3648620"/>
        <a:ext cx="6410569" cy="952306"/>
      </dsp:txXfrm>
    </dsp:sp>
    <dsp:sp modelId="{672F8FDF-BBB8-486B-876F-F8A5ACBAF550}">
      <dsp:nvSpPr>
        <dsp:cNvPr id="0" name=""/>
        <dsp:cNvSpPr/>
      </dsp:nvSpPr>
      <dsp:spPr>
        <a:xfrm>
          <a:off x="0" y="4779163"/>
          <a:ext cx="6513603" cy="10553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Conclusion</a:t>
          </a:r>
        </a:p>
      </dsp:txBody>
      <dsp:txXfrm>
        <a:off x="51517" y="4830680"/>
        <a:ext cx="6410569" cy="952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2DDB-362A-4CA0-8F13-4630A9DC38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008DD-6534-49E8-9D56-5C1DAF5A7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64027D-B197-4931-89AC-2FD7F3832388}"/>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BB1B8C4D-1220-4D36-8FDC-BE8FF9389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F344-CEC2-4984-9C2B-6565080C6AC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83280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B7C2-9590-4747-B975-09C08CE9E0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50AEFF-FB6F-4846-8AF9-8036FD9CBD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48541F-3769-4F3C-9177-7A9533173FF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78974EC4-C193-42DC-870A-A1CFA0D8B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280D4-7B52-452F-B501-FFEFE87FFDA8}"/>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75633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6DDD8-4870-43DD-B83B-CE035F8066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5FE40-42EE-4F31-AABD-A614910FAD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93F97-FE37-488F-A284-3EF14651643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539AF3E5-2BD1-4F26-AC64-A5176D671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237E-AB12-417F-9788-70C5764A8DDC}"/>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474450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A597-B2B6-4728-9315-16B89193C6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6F2E5A-4B69-4450-9A8F-B8D183D77B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54D8C-C2DE-4C7B-8359-594541DC84A4}"/>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B01A77BC-D0B8-440F-971B-FCBD5105E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6A17E-2C5C-4DBC-AC6A-7F5BE2C32629}"/>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30451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E5FE-9BB2-42E7-83E9-6F13CBFD1E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82339E-98F5-4EEF-8C93-E71D51576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8EB16D-727E-4AE0-AB7F-80FAB0177F8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43495907-FEF3-4B88-B11F-8FD9E6949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9A768-FD7E-4323-94B4-03B01CB7682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9360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2597-3C05-45FD-8F0D-1ABCDB900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4CCBF-2113-45B1-B4AB-14518C7C9D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F914E7-A2CD-49F1-BBCA-1A25D1C598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EE2AC-691F-4044-AC70-8EB08E7087D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id="{0E24B79F-497A-45C6-B6B9-08DC1FB9B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25F6E-2909-4FE1-9F1D-B3943AB20A7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01007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87C4-F21F-4452-8F18-BA079DEC26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E1B183-6D5D-42FD-9083-B4F1448C46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0901CC-272F-4DC1-BDDC-518EDB69C1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98D4F-49FB-4455-9E49-1C51544E0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81E3C2-D7D6-4731-AF2D-B0EBAA47C0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510D97-9203-4760-A0AB-C938206F94E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8" name="Footer Placeholder 7">
            <a:extLst>
              <a:ext uri="{FF2B5EF4-FFF2-40B4-BE49-F238E27FC236}">
                <a16:creationId xmlns:a16="http://schemas.microsoft.com/office/drawing/2014/main" id="{319DC1DF-37C9-497E-AB13-ED3374F44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D6E2A8-793A-48A4-A799-AA5F0DF08E50}"/>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97803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721E-A609-482A-8976-36D9C84EF9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0F8FB8-79EA-4D20-A3E4-40F13FFAB049}"/>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4" name="Footer Placeholder 3">
            <a:extLst>
              <a:ext uri="{FF2B5EF4-FFF2-40B4-BE49-F238E27FC236}">
                <a16:creationId xmlns:a16="http://schemas.microsoft.com/office/drawing/2014/main" id="{7D468002-0B2E-4067-BBC6-1672EB42F4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BFFEC-B1F9-42D8-BFF3-98BB98DC2095}"/>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58607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EBAFB-311D-4C5C-B6C1-7CB606CD6BD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3" name="Footer Placeholder 2">
            <a:extLst>
              <a:ext uri="{FF2B5EF4-FFF2-40B4-BE49-F238E27FC236}">
                <a16:creationId xmlns:a16="http://schemas.microsoft.com/office/drawing/2014/main" id="{635CF5D0-A3AA-435C-8638-691B5C044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1E6F58-A024-48A3-AE4E-F8B4FADDF991}"/>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44348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638B-36DE-4E22-9230-F8ABC6E4F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25576-0DA0-497B-AC69-5ADC4A24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6FB01D-415E-4679-8F3B-1DED66686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F13007-3301-4658-AD87-0F75DBE2325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id="{F6F39A36-7FC8-4F6D-8BB8-C97B7F416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51A20-C84A-4D4F-A3EF-52F78FCFF2D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13736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A78C-8FF8-4E7A-B6A5-4E40C631F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0F0D88-D0E2-464E-B715-C58232DD7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F293B-055D-49CD-8529-8D8D63AC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1427AF-9E00-4881-B327-D9272025897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id="{84763B58-41D4-4D47-87C5-485ED268E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4E130-8E30-45CF-8744-428CA914460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32707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E69D6-0A39-4536-978E-3F547484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C41B-3676-4590-BDDB-5351B03C4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38BE-431F-46EE-853D-48B9C7B17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E4D9B927-4C60-4DB1-8802-E18E3E1D7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23B386-F4D8-4D29-ABAC-38E40C8B3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3B785-BAE3-4929-8DB5-5A6015FBF932}" type="slidenum">
              <a:rPr lang="en-US" smtClean="0"/>
              <a:t>‹#›</a:t>
            </a:fld>
            <a:endParaRPr lang="en-US"/>
          </a:p>
        </p:txBody>
      </p:sp>
    </p:spTree>
    <p:extLst>
      <p:ext uri="{BB962C8B-B14F-4D97-AF65-F5344CB8AC3E}">
        <p14:creationId xmlns:p14="http://schemas.microsoft.com/office/powerpoint/2010/main" val="144835037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5.png"/><Relationship Id="rId7" Type="http://schemas.openxmlformats.org/officeDocument/2006/relationships/diagramLayout" Target="../diagrams/layout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7.png"/><Relationship Id="rId10" Type="http://schemas.microsoft.com/office/2007/relationships/diagramDrawing" Target="../diagrams/drawing2.xml"/><Relationship Id="rId4" Type="http://schemas.openxmlformats.org/officeDocument/2006/relationships/image" Target="../media/image6.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3.xml"/><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diagramQuickStyle" Target="../diagrams/quickStyle3.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diagramLayout" Target="../diagrams/layout3.xml"/><Relationship Id="rId5" Type="http://schemas.openxmlformats.org/officeDocument/2006/relationships/image" Target="../media/image11.png"/><Relationship Id="rId10" Type="http://schemas.openxmlformats.org/officeDocument/2006/relationships/diagramData" Target="../diagrams/data3.xml"/><Relationship Id="rId4" Type="http://schemas.openxmlformats.org/officeDocument/2006/relationships/image" Target="../media/image10.png"/><Relationship Id="rId9" Type="http://schemas.openxmlformats.org/officeDocument/2006/relationships/image" Target="../media/image14.png"/><Relationship Id="rId14"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4.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openxmlformats.org/officeDocument/2006/relationships/image" Target="../media/image19.png"/><Relationship Id="rId5" Type="http://schemas.openxmlformats.org/officeDocument/2006/relationships/diagramColors" Target="../diagrams/colors4.xml"/><Relationship Id="rId10" Type="http://schemas.openxmlformats.org/officeDocument/2006/relationships/image" Target="../media/image18.png"/><Relationship Id="rId4" Type="http://schemas.openxmlformats.org/officeDocument/2006/relationships/diagramQuickStyle" Target="../diagrams/quickStyle4.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13" Type="http://schemas.microsoft.com/office/2007/relationships/diagramDrawing" Target="../diagrams/drawing6.xml"/><Relationship Id="rId3" Type="http://schemas.openxmlformats.org/officeDocument/2006/relationships/diagramLayout" Target="../diagrams/layout5.xml"/><Relationship Id="rId7" Type="http://schemas.openxmlformats.org/officeDocument/2006/relationships/image" Target="../media/image21.png"/><Relationship Id="rId12" Type="http://schemas.openxmlformats.org/officeDocument/2006/relationships/diagramColors" Target="../diagrams/colors6.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11" Type="http://schemas.openxmlformats.org/officeDocument/2006/relationships/diagramQuickStyle" Target="../diagrams/quickStyle6.xml"/><Relationship Id="rId5" Type="http://schemas.openxmlformats.org/officeDocument/2006/relationships/diagramColors" Target="../diagrams/colors5.xml"/><Relationship Id="rId15" Type="http://schemas.openxmlformats.org/officeDocument/2006/relationships/image" Target="../media/image24.png"/><Relationship Id="rId10" Type="http://schemas.openxmlformats.org/officeDocument/2006/relationships/diagramLayout" Target="../diagrams/layout6.xml"/><Relationship Id="rId4" Type="http://schemas.openxmlformats.org/officeDocument/2006/relationships/diagramQuickStyle" Target="../diagrams/quickStyle5.xml"/><Relationship Id="rId9" Type="http://schemas.openxmlformats.org/officeDocument/2006/relationships/diagramData" Target="../diagrams/data6.xml"/><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DE42B396-25B8-4086-AEBB-1A635274BD6D}"/>
              </a:ext>
            </a:extLst>
          </p:cNvPr>
          <p:cNvSpPr>
            <a:spLocks noGrp="1"/>
          </p:cNvSpPr>
          <p:nvPr>
            <p:ph type="subTitle" idx="1"/>
          </p:nvPr>
        </p:nvSpPr>
        <p:spPr>
          <a:xfrm>
            <a:off x="1524000" y="4495800"/>
            <a:ext cx="9144000" cy="762000"/>
          </a:xfrm>
        </p:spPr>
        <p:txBody>
          <a:bodyPr>
            <a:normAutofit/>
          </a:bodyPr>
          <a:lstStyle/>
          <a:p>
            <a:r>
              <a:rPr lang="en-US" dirty="0"/>
              <a:t>Joanna Duran, Nikhil Gupta, Max Moro</a:t>
            </a:r>
            <a:endParaRPr lang="en-US" sz="1800" dirty="0"/>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2D4B30-9622-4DDD-BB14-9F791D80F094}"/>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Integrated Circuits Manufacturing Process Model</a:t>
            </a:r>
          </a:p>
        </p:txBody>
      </p:sp>
    </p:spTree>
    <p:extLst>
      <p:ext uri="{BB962C8B-B14F-4D97-AF65-F5344CB8AC3E}">
        <p14:creationId xmlns:p14="http://schemas.microsoft.com/office/powerpoint/2010/main" val="2799743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Model</a:t>
            </a:r>
          </a:p>
        </p:txBody>
      </p:sp>
      <p:pic>
        <p:nvPicPr>
          <p:cNvPr id="43" name="Picture 42">
            <a:extLst>
              <a:ext uri="{FF2B5EF4-FFF2-40B4-BE49-F238E27FC236}">
                <a16:creationId xmlns:a16="http://schemas.microsoft.com/office/drawing/2014/main" id="{C241241A-633F-436A-86AE-EBC96766F306}"/>
              </a:ext>
            </a:extLst>
          </p:cNvPr>
          <p:cNvPicPr>
            <a:picLocks noChangeAspect="1"/>
          </p:cNvPicPr>
          <p:nvPr/>
        </p:nvPicPr>
        <p:blipFill>
          <a:blip r:embed="rId2"/>
          <a:stretch>
            <a:fillRect/>
          </a:stretch>
        </p:blipFill>
        <p:spPr>
          <a:xfrm>
            <a:off x="150726" y="1974523"/>
            <a:ext cx="1978825" cy="1395019"/>
          </a:xfrm>
          <a:prstGeom prst="rect">
            <a:avLst/>
          </a:prstGeom>
        </p:spPr>
      </p:pic>
      <p:pic>
        <p:nvPicPr>
          <p:cNvPr id="44" name="Picture 43">
            <a:extLst>
              <a:ext uri="{FF2B5EF4-FFF2-40B4-BE49-F238E27FC236}">
                <a16:creationId xmlns:a16="http://schemas.microsoft.com/office/drawing/2014/main" id="{32D16120-6683-4E6E-9151-1833DFDF09C8}"/>
              </a:ext>
            </a:extLst>
          </p:cNvPr>
          <p:cNvPicPr>
            <a:picLocks noChangeAspect="1"/>
          </p:cNvPicPr>
          <p:nvPr/>
        </p:nvPicPr>
        <p:blipFill>
          <a:blip r:embed="rId3"/>
          <a:stretch>
            <a:fillRect/>
          </a:stretch>
        </p:blipFill>
        <p:spPr>
          <a:xfrm>
            <a:off x="2174192" y="1975795"/>
            <a:ext cx="1362104" cy="1304901"/>
          </a:xfrm>
          <a:prstGeom prst="rect">
            <a:avLst/>
          </a:prstGeom>
        </p:spPr>
      </p:pic>
      <p:pic>
        <p:nvPicPr>
          <p:cNvPr id="45" name="Picture 44">
            <a:extLst>
              <a:ext uri="{FF2B5EF4-FFF2-40B4-BE49-F238E27FC236}">
                <a16:creationId xmlns:a16="http://schemas.microsoft.com/office/drawing/2014/main" id="{B17D474A-306E-4E13-B09C-A61018C98096}"/>
              </a:ext>
            </a:extLst>
          </p:cNvPr>
          <p:cNvPicPr>
            <a:picLocks noChangeAspect="1"/>
          </p:cNvPicPr>
          <p:nvPr/>
        </p:nvPicPr>
        <p:blipFill>
          <a:blip r:embed="rId4"/>
          <a:stretch>
            <a:fillRect/>
          </a:stretch>
        </p:blipFill>
        <p:spPr>
          <a:xfrm>
            <a:off x="150726" y="3723344"/>
            <a:ext cx="2017797" cy="1414802"/>
          </a:xfrm>
          <a:prstGeom prst="rect">
            <a:avLst/>
          </a:prstGeom>
        </p:spPr>
      </p:pic>
      <p:pic>
        <p:nvPicPr>
          <p:cNvPr id="46" name="Picture 45">
            <a:extLst>
              <a:ext uri="{FF2B5EF4-FFF2-40B4-BE49-F238E27FC236}">
                <a16:creationId xmlns:a16="http://schemas.microsoft.com/office/drawing/2014/main" id="{E1F2405D-F5B6-4DB6-903D-A2C9C01DF444}"/>
              </a:ext>
            </a:extLst>
          </p:cNvPr>
          <p:cNvPicPr>
            <a:picLocks noChangeAspect="1"/>
          </p:cNvPicPr>
          <p:nvPr/>
        </p:nvPicPr>
        <p:blipFill>
          <a:blip r:embed="rId5"/>
          <a:stretch>
            <a:fillRect/>
          </a:stretch>
        </p:blipFill>
        <p:spPr>
          <a:xfrm>
            <a:off x="2209685" y="3723100"/>
            <a:ext cx="1298498" cy="1327837"/>
          </a:xfrm>
          <a:prstGeom prst="rect">
            <a:avLst/>
          </a:prstGeom>
        </p:spPr>
      </p:pic>
      <p:pic>
        <p:nvPicPr>
          <p:cNvPr id="47" name="Picture 46">
            <a:extLst>
              <a:ext uri="{FF2B5EF4-FFF2-40B4-BE49-F238E27FC236}">
                <a16:creationId xmlns:a16="http://schemas.microsoft.com/office/drawing/2014/main" id="{DA3CD87C-D061-468F-BB9D-134A52FD2E8B}"/>
              </a:ext>
            </a:extLst>
          </p:cNvPr>
          <p:cNvPicPr>
            <a:picLocks noChangeAspect="1"/>
          </p:cNvPicPr>
          <p:nvPr/>
        </p:nvPicPr>
        <p:blipFill>
          <a:blip r:embed="rId6"/>
          <a:stretch>
            <a:fillRect/>
          </a:stretch>
        </p:blipFill>
        <p:spPr>
          <a:xfrm>
            <a:off x="4330152" y="369242"/>
            <a:ext cx="1998312" cy="1364905"/>
          </a:xfrm>
          <a:prstGeom prst="rect">
            <a:avLst/>
          </a:prstGeom>
        </p:spPr>
      </p:pic>
      <p:pic>
        <p:nvPicPr>
          <p:cNvPr id="48" name="Picture 47">
            <a:extLst>
              <a:ext uri="{FF2B5EF4-FFF2-40B4-BE49-F238E27FC236}">
                <a16:creationId xmlns:a16="http://schemas.microsoft.com/office/drawing/2014/main" id="{D9357BAD-9998-4F5D-8663-1798B84755F5}"/>
              </a:ext>
            </a:extLst>
          </p:cNvPr>
          <p:cNvPicPr>
            <a:picLocks noChangeAspect="1"/>
          </p:cNvPicPr>
          <p:nvPr/>
        </p:nvPicPr>
        <p:blipFill>
          <a:blip r:embed="rId7"/>
          <a:stretch>
            <a:fillRect/>
          </a:stretch>
        </p:blipFill>
        <p:spPr>
          <a:xfrm>
            <a:off x="6381962" y="381581"/>
            <a:ext cx="1347065" cy="1312844"/>
          </a:xfrm>
          <a:prstGeom prst="rect">
            <a:avLst/>
          </a:prstGeom>
        </p:spPr>
      </p:pic>
      <p:pic>
        <p:nvPicPr>
          <p:cNvPr id="49" name="Picture 48">
            <a:extLst>
              <a:ext uri="{FF2B5EF4-FFF2-40B4-BE49-F238E27FC236}">
                <a16:creationId xmlns:a16="http://schemas.microsoft.com/office/drawing/2014/main" id="{805E3099-37B7-472B-A8D8-6772E5A2C522}"/>
              </a:ext>
            </a:extLst>
          </p:cNvPr>
          <p:cNvPicPr>
            <a:picLocks noChangeAspect="1"/>
          </p:cNvPicPr>
          <p:nvPr/>
        </p:nvPicPr>
        <p:blipFill>
          <a:blip r:embed="rId8"/>
          <a:stretch>
            <a:fillRect/>
          </a:stretch>
        </p:blipFill>
        <p:spPr>
          <a:xfrm>
            <a:off x="4310667" y="1978904"/>
            <a:ext cx="2017797" cy="1397951"/>
          </a:xfrm>
          <a:prstGeom prst="rect">
            <a:avLst/>
          </a:prstGeom>
        </p:spPr>
      </p:pic>
      <p:pic>
        <p:nvPicPr>
          <p:cNvPr id="50" name="Picture 49">
            <a:extLst>
              <a:ext uri="{FF2B5EF4-FFF2-40B4-BE49-F238E27FC236}">
                <a16:creationId xmlns:a16="http://schemas.microsoft.com/office/drawing/2014/main" id="{BCF5BB55-212A-4214-8D96-45BD369A07CB}"/>
              </a:ext>
            </a:extLst>
          </p:cNvPr>
          <p:cNvPicPr>
            <a:picLocks noChangeAspect="1"/>
          </p:cNvPicPr>
          <p:nvPr/>
        </p:nvPicPr>
        <p:blipFill>
          <a:blip r:embed="rId9"/>
          <a:stretch>
            <a:fillRect/>
          </a:stretch>
        </p:blipFill>
        <p:spPr>
          <a:xfrm>
            <a:off x="6381962" y="1971807"/>
            <a:ext cx="1412470" cy="1452054"/>
          </a:xfrm>
          <a:prstGeom prst="rect">
            <a:avLst/>
          </a:prstGeom>
        </p:spPr>
      </p:pic>
      <p:pic>
        <p:nvPicPr>
          <p:cNvPr id="51" name="Picture 50">
            <a:extLst>
              <a:ext uri="{FF2B5EF4-FFF2-40B4-BE49-F238E27FC236}">
                <a16:creationId xmlns:a16="http://schemas.microsoft.com/office/drawing/2014/main" id="{BCD36425-0CFD-4B8B-8189-565FD4114B7E}"/>
              </a:ext>
            </a:extLst>
          </p:cNvPr>
          <p:cNvPicPr>
            <a:picLocks noChangeAspect="1"/>
          </p:cNvPicPr>
          <p:nvPr/>
        </p:nvPicPr>
        <p:blipFill>
          <a:blip r:embed="rId10"/>
          <a:stretch>
            <a:fillRect/>
          </a:stretch>
        </p:blipFill>
        <p:spPr>
          <a:xfrm>
            <a:off x="4349640" y="3752081"/>
            <a:ext cx="1978824" cy="1387153"/>
          </a:xfrm>
          <a:prstGeom prst="rect">
            <a:avLst/>
          </a:prstGeom>
        </p:spPr>
      </p:pic>
      <p:pic>
        <p:nvPicPr>
          <p:cNvPr id="52" name="Picture 51">
            <a:extLst>
              <a:ext uri="{FF2B5EF4-FFF2-40B4-BE49-F238E27FC236}">
                <a16:creationId xmlns:a16="http://schemas.microsoft.com/office/drawing/2014/main" id="{E6516E84-742F-4A8A-818D-020BD5F6303B}"/>
              </a:ext>
            </a:extLst>
          </p:cNvPr>
          <p:cNvPicPr>
            <a:picLocks noChangeAspect="1"/>
          </p:cNvPicPr>
          <p:nvPr/>
        </p:nvPicPr>
        <p:blipFill>
          <a:blip r:embed="rId11"/>
          <a:stretch>
            <a:fillRect/>
          </a:stretch>
        </p:blipFill>
        <p:spPr>
          <a:xfrm>
            <a:off x="6394433" y="3740564"/>
            <a:ext cx="1481160" cy="1436354"/>
          </a:xfrm>
          <a:prstGeom prst="rect">
            <a:avLst/>
          </a:prstGeom>
        </p:spPr>
      </p:pic>
      <p:pic>
        <p:nvPicPr>
          <p:cNvPr id="53" name="Picture 52">
            <a:extLst>
              <a:ext uri="{FF2B5EF4-FFF2-40B4-BE49-F238E27FC236}">
                <a16:creationId xmlns:a16="http://schemas.microsoft.com/office/drawing/2014/main" id="{A0598D94-1886-4A34-A531-7810637971E0}"/>
              </a:ext>
            </a:extLst>
          </p:cNvPr>
          <p:cNvPicPr>
            <a:picLocks noChangeAspect="1"/>
          </p:cNvPicPr>
          <p:nvPr/>
        </p:nvPicPr>
        <p:blipFill>
          <a:blip r:embed="rId12"/>
          <a:stretch>
            <a:fillRect/>
          </a:stretch>
        </p:blipFill>
        <p:spPr>
          <a:xfrm>
            <a:off x="8408093" y="301517"/>
            <a:ext cx="2003228" cy="1387153"/>
          </a:xfrm>
          <a:prstGeom prst="rect">
            <a:avLst/>
          </a:prstGeom>
        </p:spPr>
      </p:pic>
      <p:pic>
        <p:nvPicPr>
          <p:cNvPr id="54" name="Picture 53">
            <a:extLst>
              <a:ext uri="{FF2B5EF4-FFF2-40B4-BE49-F238E27FC236}">
                <a16:creationId xmlns:a16="http://schemas.microsoft.com/office/drawing/2014/main" id="{2A3E47BD-20DA-47E4-BD8E-14FAC661E833}"/>
              </a:ext>
            </a:extLst>
          </p:cNvPr>
          <p:cNvPicPr>
            <a:picLocks noChangeAspect="1"/>
          </p:cNvPicPr>
          <p:nvPr/>
        </p:nvPicPr>
        <p:blipFill>
          <a:blip r:embed="rId13"/>
          <a:stretch>
            <a:fillRect/>
          </a:stretch>
        </p:blipFill>
        <p:spPr>
          <a:xfrm>
            <a:off x="10453530" y="315142"/>
            <a:ext cx="1589120" cy="1097038"/>
          </a:xfrm>
          <a:prstGeom prst="rect">
            <a:avLst/>
          </a:prstGeom>
        </p:spPr>
      </p:pic>
      <p:pic>
        <p:nvPicPr>
          <p:cNvPr id="55" name="Picture 54">
            <a:extLst>
              <a:ext uri="{FF2B5EF4-FFF2-40B4-BE49-F238E27FC236}">
                <a16:creationId xmlns:a16="http://schemas.microsoft.com/office/drawing/2014/main" id="{03C623DE-363F-4CAD-8ACC-DE3C5ACB5571}"/>
              </a:ext>
            </a:extLst>
          </p:cNvPr>
          <p:cNvPicPr>
            <a:picLocks noChangeAspect="1"/>
          </p:cNvPicPr>
          <p:nvPr/>
        </p:nvPicPr>
        <p:blipFill>
          <a:blip r:embed="rId14"/>
          <a:stretch>
            <a:fillRect/>
          </a:stretch>
        </p:blipFill>
        <p:spPr>
          <a:xfrm>
            <a:off x="8411868" y="1976997"/>
            <a:ext cx="1998311" cy="1441767"/>
          </a:xfrm>
          <a:prstGeom prst="rect">
            <a:avLst/>
          </a:prstGeom>
        </p:spPr>
      </p:pic>
      <p:pic>
        <p:nvPicPr>
          <p:cNvPr id="56" name="Picture 55">
            <a:extLst>
              <a:ext uri="{FF2B5EF4-FFF2-40B4-BE49-F238E27FC236}">
                <a16:creationId xmlns:a16="http://schemas.microsoft.com/office/drawing/2014/main" id="{18135BBC-024B-40B0-A4BA-906FA9392504}"/>
              </a:ext>
            </a:extLst>
          </p:cNvPr>
          <p:cNvPicPr>
            <a:picLocks noChangeAspect="1"/>
          </p:cNvPicPr>
          <p:nvPr/>
        </p:nvPicPr>
        <p:blipFill>
          <a:blip r:embed="rId15"/>
          <a:stretch>
            <a:fillRect/>
          </a:stretch>
        </p:blipFill>
        <p:spPr>
          <a:xfrm>
            <a:off x="10453530" y="1975510"/>
            <a:ext cx="1621246" cy="1102598"/>
          </a:xfrm>
          <a:prstGeom prst="rect">
            <a:avLst/>
          </a:prstGeom>
        </p:spPr>
      </p:pic>
      <p:pic>
        <p:nvPicPr>
          <p:cNvPr id="57" name="Picture 56">
            <a:extLst>
              <a:ext uri="{FF2B5EF4-FFF2-40B4-BE49-F238E27FC236}">
                <a16:creationId xmlns:a16="http://schemas.microsoft.com/office/drawing/2014/main" id="{C2E97C09-0CAF-4A61-B3EA-865A883491E7}"/>
              </a:ext>
            </a:extLst>
          </p:cNvPr>
          <p:cNvPicPr>
            <a:picLocks noChangeAspect="1"/>
          </p:cNvPicPr>
          <p:nvPr/>
        </p:nvPicPr>
        <p:blipFill>
          <a:blip r:embed="rId16"/>
          <a:stretch>
            <a:fillRect/>
          </a:stretch>
        </p:blipFill>
        <p:spPr>
          <a:xfrm>
            <a:off x="8408093" y="3725037"/>
            <a:ext cx="2012854" cy="1416267"/>
          </a:xfrm>
          <a:prstGeom prst="rect">
            <a:avLst/>
          </a:prstGeom>
        </p:spPr>
      </p:pic>
      <p:pic>
        <p:nvPicPr>
          <p:cNvPr id="58" name="Picture 57">
            <a:extLst>
              <a:ext uri="{FF2B5EF4-FFF2-40B4-BE49-F238E27FC236}">
                <a16:creationId xmlns:a16="http://schemas.microsoft.com/office/drawing/2014/main" id="{C3DB6491-A255-4B9E-AA78-CB9FC5A762CA}"/>
              </a:ext>
            </a:extLst>
          </p:cNvPr>
          <p:cNvPicPr>
            <a:picLocks noChangeAspect="1"/>
          </p:cNvPicPr>
          <p:nvPr/>
        </p:nvPicPr>
        <p:blipFill>
          <a:blip r:embed="rId17"/>
          <a:stretch>
            <a:fillRect/>
          </a:stretch>
        </p:blipFill>
        <p:spPr>
          <a:xfrm>
            <a:off x="10475627" y="3735660"/>
            <a:ext cx="1612679" cy="1142104"/>
          </a:xfrm>
          <a:prstGeom prst="rect">
            <a:avLst/>
          </a:prstGeom>
        </p:spPr>
      </p:pic>
      <p:pic>
        <p:nvPicPr>
          <p:cNvPr id="59" name="Picture 58">
            <a:extLst>
              <a:ext uri="{FF2B5EF4-FFF2-40B4-BE49-F238E27FC236}">
                <a16:creationId xmlns:a16="http://schemas.microsoft.com/office/drawing/2014/main" id="{73A87234-0124-4837-BA5F-5698908A7E5D}"/>
              </a:ext>
            </a:extLst>
          </p:cNvPr>
          <p:cNvPicPr>
            <a:picLocks noChangeAspect="1"/>
          </p:cNvPicPr>
          <p:nvPr/>
        </p:nvPicPr>
        <p:blipFill>
          <a:blip r:embed="rId18"/>
          <a:stretch>
            <a:fillRect/>
          </a:stretch>
        </p:blipFill>
        <p:spPr>
          <a:xfrm>
            <a:off x="8408093" y="5410846"/>
            <a:ext cx="1998312" cy="1411836"/>
          </a:xfrm>
          <a:prstGeom prst="rect">
            <a:avLst/>
          </a:prstGeom>
        </p:spPr>
      </p:pic>
      <p:pic>
        <p:nvPicPr>
          <p:cNvPr id="60" name="Picture 59">
            <a:extLst>
              <a:ext uri="{FF2B5EF4-FFF2-40B4-BE49-F238E27FC236}">
                <a16:creationId xmlns:a16="http://schemas.microsoft.com/office/drawing/2014/main" id="{366CCB1E-3324-438E-8281-4202C310DD1F}"/>
              </a:ext>
            </a:extLst>
          </p:cNvPr>
          <p:cNvPicPr>
            <a:picLocks noChangeAspect="1"/>
          </p:cNvPicPr>
          <p:nvPr/>
        </p:nvPicPr>
        <p:blipFill>
          <a:blip r:embed="rId19"/>
          <a:stretch>
            <a:fillRect/>
          </a:stretch>
        </p:blipFill>
        <p:spPr>
          <a:xfrm>
            <a:off x="10459368" y="5405950"/>
            <a:ext cx="1687637" cy="1168487"/>
          </a:xfrm>
          <a:prstGeom prst="rect">
            <a:avLst/>
          </a:prstGeom>
        </p:spPr>
      </p:pic>
      <p:pic>
        <p:nvPicPr>
          <p:cNvPr id="1027" name="Picture 3"/>
          <p:cNvPicPr>
            <a:picLocks noChangeAspect="1" noChangeArrowheads="1"/>
          </p:cNvPicPr>
          <p:nvPr/>
        </p:nvPicPr>
        <p:blipFill rotWithShape="1">
          <a:blip r:embed="rId20">
            <a:extLst>
              <a:ext uri="{28A0092B-C50C-407E-A947-70E740481C1C}">
                <a14:useLocalDpi xmlns:a14="http://schemas.microsoft.com/office/drawing/2010/main" val="0"/>
              </a:ext>
            </a:extLst>
          </a:blip>
          <a:srcRect b="15296"/>
          <a:stretch/>
        </p:blipFill>
        <p:spPr bwMode="auto">
          <a:xfrm>
            <a:off x="2031609" y="5251894"/>
            <a:ext cx="3522833" cy="138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1684558"/>
            <a:ext cx="3793026"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full train)</a:t>
            </a:r>
          </a:p>
        </p:txBody>
      </p:sp>
      <p:sp>
        <p:nvSpPr>
          <p:cNvPr id="5" name="Rectangle 4"/>
          <p:cNvSpPr/>
          <p:nvPr/>
        </p:nvSpPr>
        <p:spPr>
          <a:xfrm>
            <a:off x="24388" y="3465794"/>
            <a:ext cx="4114909"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filtered train)</a:t>
            </a:r>
          </a:p>
        </p:txBody>
      </p:sp>
      <p:sp>
        <p:nvSpPr>
          <p:cNvPr id="6" name="Rectangle 5"/>
          <p:cNvSpPr/>
          <p:nvPr/>
        </p:nvSpPr>
        <p:spPr>
          <a:xfrm>
            <a:off x="3985637" y="34813"/>
            <a:ext cx="4088555"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full train)</a:t>
            </a:r>
          </a:p>
        </p:txBody>
      </p:sp>
      <p:sp>
        <p:nvSpPr>
          <p:cNvPr id="7" name="Rectangle 6"/>
          <p:cNvSpPr/>
          <p:nvPr/>
        </p:nvSpPr>
        <p:spPr>
          <a:xfrm>
            <a:off x="3944157" y="1686901"/>
            <a:ext cx="4410438"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filtered train)</a:t>
            </a:r>
          </a:p>
        </p:txBody>
      </p:sp>
      <p:sp>
        <p:nvSpPr>
          <p:cNvPr id="8" name="Rectangle 7"/>
          <p:cNvSpPr/>
          <p:nvPr/>
        </p:nvSpPr>
        <p:spPr>
          <a:xfrm>
            <a:off x="4093080" y="3475364"/>
            <a:ext cx="3752694"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Stepwise Selection with CV (w/ full train)</a:t>
            </a:r>
          </a:p>
        </p:txBody>
      </p:sp>
      <p:sp>
        <p:nvSpPr>
          <p:cNvPr id="9" name="Rectangle 8"/>
          <p:cNvSpPr/>
          <p:nvPr/>
        </p:nvSpPr>
        <p:spPr>
          <a:xfrm>
            <a:off x="8782819" y="22944"/>
            <a:ext cx="264207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full train)</a:t>
            </a:r>
          </a:p>
        </p:txBody>
      </p:sp>
      <p:sp>
        <p:nvSpPr>
          <p:cNvPr id="10" name="Rectangle 9"/>
          <p:cNvSpPr/>
          <p:nvPr/>
        </p:nvSpPr>
        <p:spPr>
          <a:xfrm>
            <a:off x="8714788" y="1681860"/>
            <a:ext cx="2963953"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filtered train)</a:t>
            </a:r>
          </a:p>
        </p:txBody>
      </p:sp>
      <p:sp>
        <p:nvSpPr>
          <p:cNvPr id="11" name="Rectangle 10"/>
          <p:cNvSpPr/>
          <p:nvPr/>
        </p:nvSpPr>
        <p:spPr>
          <a:xfrm>
            <a:off x="9065319" y="3478041"/>
            <a:ext cx="253454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full train)</a:t>
            </a:r>
          </a:p>
        </p:txBody>
      </p:sp>
      <p:sp>
        <p:nvSpPr>
          <p:cNvPr id="13" name="Rectangle 12"/>
          <p:cNvSpPr/>
          <p:nvPr/>
        </p:nvSpPr>
        <p:spPr>
          <a:xfrm>
            <a:off x="8822318" y="5098006"/>
            <a:ext cx="2856423"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filtered train)</a:t>
            </a:r>
          </a:p>
        </p:txBody>
      </p:sp>
      <p:pic>
        <p:nvPicPr>
          <p:cNvPr id="1030" name="Picture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5428" y="176832"/>
            <a:ext cx="2377288" cy="128064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3456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0F397C3-7859-4D04-A84A-D7D7F95B6421}"/>
              </a:ext>
            </a:extLst>
          </p:cNvPr>
          <p:cNvPicPr>
            <a:picLocks noChangeAspect="1"/>
          </p:cNvPicPr>
          <p:nvPr/>
        </p:nvPicPr>
        <p:blipFill>
          <a:blip r:embed="rId2"/>
          <a:stretch>
            <a:fillRect/>
          </a:stretch>
        </p:blipFill>
        <p:spPr>
          <a:xfrm>
            <a:off x="320040" y="180837"/>
            <a:ext cx="5455917" cy="3546346"/>
          </a:xfrm>
          <a:prstGeom prst="rect">
            <a:avLst/>
          </a:prstGeom>
        </p:spPr>
      </p:pic>
      <p:pic>
        <p:nvPicPr>
          <p:cNvPr id="8" name="Picture 7">
            <a:extLst>
              <a:ext uri="{FF2B5EF4-FFF2-40B4-BE49-F238E27FC236}">
                <a16:creationId xmlns:a16="http://schemas.microsoft.com/office/drawing/2014/main" id="{B241B979-AEC7-4873-8E20-B1A93A39C5CF}"/>
              </a:ext>
            </a:extLst>
          </p:cNvPr>
          <p:cNvPicPr>
            <a:picLocks noChangeAspect="1"/>
          </p:cNvPicPr>
          <p:nvPr/>
        </p:nvPicPr>
        <p:blipFill>
          <a:blip r:embed="rId3"/>
          <a:stretch>
            <a:fillRect/>
          </a:stretch>
        </p:blipFill>
        <p:spPr>
          <a:xfrm>
            <a:off x="6416043" y="1558994"/>
            <a:ext cx="5455917" cy="3478147"/>
          </a:xfrm>
          <a:prstGeom prst="rect">
            <a:avLst/>
          </a:prstGeom>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0532" y="5223063"/>
            <a:ext cx="29908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16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Analysis</a:t>
            </a:r>
          </a:p>
        </p:txBody>
      </p:sp>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966951" y="3355130"/>
            <a:ext cx="2669407" cy="2427333"/>
          </a:xfrm>
        </p:spPr>
        <p:txBody>
          <a:bodyPr>
            <a:normAutofit/>
          </a:bodyPr>
          <a:lstStyle/>
          <a:p>
            <a:endParaRPr lang="en-US" sz="1600"/>
          </a:p>
        </p:txBody>
      </p:sp>
      <p:pic>
        <p:nvPicPr>
          <p:cNvPr id="6" name="Picture 5">
            <a:extLst>
              <a:ext uri="{FF2B5EF4-FFF2-40B4-BE49-F238E27FC236}">
                <a16:creationId xmlns:a16="http://schemas.microsoft.com/office/drawing/2014/main" id="{7083DA4A-D9EF-4B0E-8B8D-8C67E9A588AD}"/>
              </a:ext>
            </a:extLst>
          </p:cNvPr>
          <p:cNvPicPr>
            <a:picLocks noChangeAspect="1"/>
          </p:cNvPicPr>
          <p:nvPr/>
        </p:nvPicPr>
        <p:blipFill>
          <a:blip r:embed="rId2"/>
          <a:stretch>
            <a:fillRect/>
          </a:stretch>
        </p:blipFill>
        <p:spPr>
          <a:xfrm>
            <a:off x="5588895" y="1542245"/>
            <a:ext cx="6202070" cy="3519152"/>
          </a:xfrm>
          <a:prstGeom prst="rect">
            <a:avLst/>
          </a:prstGeom>
        </p:spPr>
      </p:pic>
    </p:spTree>
    <p:extLst>
      <p:ext uri="{BB962C8B-B14F-4D97-AF65-F5344CB8AC3E}">
        <p14:creationId xmlns:p14="http://schemas.microsoft.com/office/powerpoint/2010/main" val="110188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p:txBody>
          <a:bodyPr/>
          <a:lstStyle/>
          <a:p>
            <a:r>
              <a:rPr lang="en-US" dirty="0">
                <a:solidFill>
                  <a:srgbClr val="FF0000"/>
                </a:solidFill>
              </a:rPr>
              <a:t>Analysis</a:t>
            </a:r>
          </a:p>
        </p:txBody>
      </p:sp>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p:txBody>
          <a:bodyPr>
            <a:normAutofit fontScale="62500" lnSpcReduction="20000"/>
          </a:bodyPr>
          <a:lstStyle/>
          <a:p>
            <a:pPr marL="45720" indent="0" fontAlgn="auto">
              <a:spcAft>
                <a:spcPts val="0"/>
              </a:spcAft>
              <a:buFont typeface="Wingdings 2" panose="05020102010507070707" pitchFamily="18" charset="2"/>
              <a:buNone/>
              <a:defRPr/>
            </a:pPr>
            <a:r>
              <a:rPr lang="en-US" dirty="0">
                <a:solidFill>
                  <a:srgbClr val="FF0000"/>
                </a:solidFill>
              </a:rPr>
              <a:t>Depends on the data and objective</a:t>
            </a:r>
          </a:p>
          <a:p>
            <a:pPr marL="274320" fontAlgn="auto">
              <a:spcAft>
                <a:spcPts val="0"/>
              </a:spcAft>
              <a:defRPr/>
            </a:pPr>
            <a:r>
              <a:rPr lang="en-US" dirty="0">
                <a:solidFill>
                  <a:srgbClr val="FF0000"/>
                </a:solidFill>
              </a:rPr>
              <a:t>EDA – See paper. McGee has general guidelines for many modeling aspects throughout the unit</a:t>
            </a:r>
          </a:p>
          <a:p>
            <a:pPr marL="548640" lvl="1" indent="-182880" fontAlgn="auto">
              <a:spcAft>
                <a:spcPts val="0"/>
              </a:spcAft>
              <a:defRPr/>
            </a:pPr>
            <a:r>
              <a:rPr lang="en-US" dirty="0">
                <a:solidFill>
                  <a:srgbClr val="FF0000"/>
                </a:solidFill>
              </a:rPr>
              <a:t>See Unit 2.6 and beginning of 2.7</a:t>
            </a:r>
          </a:p>
          <a:p>
            <a:pPr marL="274320" fontAlgn="auto">
              <a:spcAft>
                <a:spcPts val="0"/>
              </a:spcAft>
              <a:defRPr/>
            </a:pPr>
            <a:r>
              <a:rPr lang="en-US" dirty="0"/>
              <a:t>Using Descriptive statistics- transform data, include potential variables that may make more sense, remove redundancies</a:t>
            </a:r>
          </a:p>
          <a:p>
            <a:pPr marL="274320" fontAlgn="auto">
              <a:spcAft>
                <a:spcPts val="0"/>
              </a:spcAft>
              <a:defRPr/>
            </a:pPr>
            <a:r>
              <a:rPr lang="en-US" dirty="0"/>
              <a:t>Lots of predictors</a:t>
            </a:r>
          </a:p>
          <a:p>
            <a:pPr marL="548640" lvl="1" indent="-182880" fontAlgn="auto">
              <a:spcAft>
                <a:spcPts val="0"/>
              </a:spcAft>
              <a:defRPr/>
            </a:pPr>
            <a:r>
              <a:rPr lang="en-US" dirty="0"/>
              <a:t>Model selection approaches</a:t>
            </a:r>
          </a:p>
          <a:p>
            <a:pPr marL="274320" fontAlgn="auto">
              <a:spcAft>
                <a:spcPts val="0"/>
              </a:spcAft>
              <a:defRPr/>
            </a:pPr>
            <a:r>
              <a:rPr lang="en-US" dirty="0">
                <a:solidFill>
                  <a:srgbClr val="FF0000"/>
                </a:solidFill>
              </a:rPr>
              <a:t>Diagnostics – Leverage/Outliers / Model Assumptions    /Multicollinearity</a:t>
            </a:r>
          </a:p>
          <a:p>
            <a:pPr marL="274320" fontAlgn="auto">
              <a:spcAft>
                <a:spcPts val="0"/>
              </a:spcAft>
              <a:defRPr/>
            </a:pPr>
            <a:r>
              <a:rPr lang="en-US" dirty="0">
                <a:solidFill>
                  <a:srgbClr val="FF0000"/>
                </a:solidFill>
              </a:rPr>
              <a:t>Statistical Analysis</a:t>
            </a:r>
          </a:p>
          <a:p>
            <a:pPr marL="548640" lvl="1" indent="-182880" fontAlgn="auto">
              <a:spcAft>
                <a:spcPts val="0"/>
              </a:spcAft>
              <a:defRPr/>
            </a:pPr>
            <a:r>
              <a:rPr lang="en-US" dirty="0">
                <a:solidFill>
                  <a:srgbClr val="FF0000"/>
                </a:solidFill>
              </a:rPr>
              <a:t>Statement of hypothesis being conducted (Overall F test, individual t-tests)</a:t>
            </a:r>
          </a:p>
          <a:p>
            <a:pPr marL="548640" lvl="1" indent="-182880" fontAlgn="auto">
              <a:spcAft>
                <a:spcPts val="0"/>
              </a:spcAft>
              <a:defRPr/>
            </a:pPr>
            <a:r>
              <a:rPr lang="en-US" dirty="0">
                <a:solidFill>
                  <a:srgbClr val="FF0000"/>
                </a:solidFill>
              </a:rPr>
              <a:t>Statistical conclusion, CI’s</a:t>
            </a:r>
          </a:p>
          <a:p>
            <a:pPr marL="548640" lvl="1" indent="-182880" fontAlgn="auto">
              <a:spcAft>
                <a:spcPts val="0"/>
              </a:spcAft>
              <a:defRPr/>
            </a:pPr>
            <a:r>
              <a:rPr lang="en-US" dirty="0">
                <a:solidFill>
                  <a:srgbClr val="FF0000"/>
                </a:solidFill>
              </a:rPr>
              <a:t>ANOVA F-tables, Regression Coef. Tables, interpretation of the coefficients</a:t>
            </a:r>
          </a:p>
          <a:p>
            <a:pPr marL="274320" fontAlgn="auto">
              <a:spcAft>
                <a:spcPts val="0"/>
              </a:spcAft>
              <a:defRPr/>
            </a:pPr>
            <a:r>
              <a:rPr lang="en-US" dirty="0">
                <a:solidFill>
                  <a:srgbClr val="FF0000"/>
                </a:solidFill>
              </a:rPr>
              <a:t>If predicting, provide prediction intervals for certain values of the predictors.</a:t>
            </a:r>
          </a:p>
          <a:p>
            <a:pPr marL="274320" fontAlgn="auto">
              <a:spcAft>
                <a:spcPts val="0"/>
              </a:spcAft>
              <a:defRPr/>
            </a:pPr>
            <a:r>
              <a:rPr lang="en-US" dirty="0"/>
              <a:t>Large Data sets- consider conducting training and test sets</a:t>
            </a:r>
          </a:p>
          <a:p>
            <a:pPr marL="548640" lvl="1" indent="-182880" fontAlgn="auto">
              <a:spcAft>
                <a:spcPts val="0"/>
              </a:spcAft>
              <a:defRPr/>
            </a:pPr>
            <a:r>
              <a:rPr lang="en-US" dirty="0"/>
              <a:t>Highly recommend this especially if you are predicting</a:t>
            </a:r>
          </a:p>
          <a:p>
            <a:endParaRPr lang="en-US" dirty="0">
              <a:solidFill>
                <a:srgbClr val="FF0000"/>
              </a:solidFill>
            </a:endParaRPr>
          </a:p>
        </p:txBody>
      </p:sp>
    </p:spTree>
    <p:extLst>
      <p:ext uri="{BB962C8B-B14F-4D97-AF65-F5344CB8AC3E}">
        <p14:creationId xmlns:p14="http://schemas.microsoft.com/office/powerpoint/2010/main" val="1738905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960100" y="978102"/>
            <a:ext cx="10588434" cy="1062644"/>
          </a:xfrm>
        </p:spPr>
        <p:txBody>
          <a:bodyPr anchor="b">
            <a:normAutofit/>
          </a:bodyPr>
          <a:lstStyle/>
          <a:p>
            <a:r>
              <a:rPr lang="en-US"/>
              <a:t>Interpretation</a:t>
            </a:r>
          </a:p>
        </p:txBody>
      </p:sp>
      <p:cxnSp>
        <p:nvCxnSpPr>
          <p:cNvPr id="19" name="Straight Connector 1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737E38B8-A9BD-4E4B-BA17-4D1015BDC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4955354" y="2682433"/>
            <a:ext cx="6282169" cy="3215749"/>
          </a:xfrm>
        </p:spPr>
        <p:txBody>
          <a:bodyPr>
            <a:normAutofit/>
          </a:bodyPr>
          <a:lstStyle/>
          <a:p>
            <a:pPr marL="274320" fontAlgn="auto">
              <a:spcAft>
                <a:spcPts val="0"/>
              </a:spcAft>
              <a:defRPr/>
            </a:pPr>
            <a:r>
              <a:rPr lang="en-US" sz="1500" dirty="0">
                <a:solidFill>
                  <a:srgbClr val="FF0000"/>
                </a:solidFill>
              </a:rPr>
              <a:t>Linking the analysis output and model jargon to what it is actually telling you in the real world and how it answers your original objective(s)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solidFill>
                  <a:srgbClr val="FF0000"/>
                </a:solidFill>
              </a:rPr>
              <a:t>What is the population from which we can draw inference?</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solidFill>
                  <a:srgbClr val="FF0000"/>
                </a:solidFill>
              </a:rPr>
              <a:t>Does the final analysis correspond to some of the descriptive statistic information. If not, why.  Is it too much variability, multi-</a:t>
            </a:r>
            <a:r>
              <a:rPr lang="en-US" sz="1500" dirty="0" err="1">
                <a:solidFill>
                  <a:srgbClr val="FF0000"/>
                </a:solidFill>
              </a:rPr>
              <a:t>colinearity</a:t>
            </a:r>
            <a:r>
              <a:rPr lang="en-US" sz="1500" dirty="0">
                <a:solidFill>
                  <a:srgbClr val="FF0000"/>
                </a:solidFill>
              </a:rPr>
              <a:t>/confounded within the predictors,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solidFill>
                  <a:srgbClr val="FF0000"/>
                </a:solidFill>
              </a:rPr>
              <a:t>Correct interpretation of any prediction or confidence intervals.  Go back to early regression chapters for reference.</a:t>
            </a:r>
          </a:p>
          <a:p>
            <a:pPr marL="274320" fontAlgn="auto">
              <a:spcAft>
                <a:spcPts val="0"/>
              </a:spcAft>
              <a:defRPr/>
            </a:pPr>
            <a:endParaRPr lang="en-US" sz="1500" dirty="0">
              <a:solidFill>
                <a:srgbClr val="FF0000"/>
              </a:solidFill>
            </a:endParaRPr>
          </a:p>
          <a:p>
            <a:endParaRPr lang="en-US" sz="1500" dirty="0">
              <a:solidFill>
                <a:srgbClr val="FF0000"/>
              </a:solidFill>
            </a:endParaRPr>
          </a:p>
        </p:txBody>
      </p:sp>
    </p:spTree>
    <p:extLst>
      <p:ext uri="{BB962C8B-B14F-4D97-AF65-F5344CB8AC3E}">
        <p14:creationId xmlns:p14="http://schemas.microsoft.com/office/powerpoint/2010/main" val="511735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6053668" y="803325"/>
            <a:ext cx="5314536" cy="1325563"/>
          </a:xfrm>
        </p:spPr>
        <p:txBody>
          <a:bodyPr>
            <a:normAutofit/>
          </a:bodyPr>
          <a:lstStyle/>
          <a:p>
            <a:r>
              <a:rPr lang="en-US"/>
              <a:t>Conclusion</a:t>
            </a:r>
          </a:p>
        </p:txBody>
      </p:sp>
      <p:sp>
        <p:nvSpPr>
          <p:cNvPr id="19" name="Freeform: Shape 1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ight Bulb and Gear">
            <a:extLst>
              <a:ext uri="{FF2B5EF4-FFF2-40B4-BE49-F238E27FC236}">
                <a16:creationId xmlns:a16="http://schemas.microsoft.com/office/drawing/2014/main" id="{BA72AB2A-0B4C-4FE0-AE57-9736632FA0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6053667" y="2279018"/>
            <a:ext cx="5314543" cy="3375920"/>
          </a:xfrm>
        </p:spPr>
        <p:txBody>
          <a:bodyPr anchor="t">
            <a:normAutofit/>
          </a:bodyPr>
          <a:lstStyle/>
          <a:p>
            <a:pPr marL="274320" fontAlgn="auto">
              <a:spcAft>
                <a:spcPts val="0"/>
              </a:spcAft>
              <a:defRPr/>
            </a:pPr>
            <a:r>
              <a:rPr lang="en-US" sz="1700" dirty="0">
                <a:solidFill>
                  <a:srgbClr val="FF0000"/>
                </a:solidFill>
              </a:rPr>
              <a:t>General review of objective and findings</a:t>
            </a:r>
          </a:p>
          <a:p>
            <a:pPr marL="274320" fontAlgn="auto">
              <a:spcAft>
                <a:spcPts val="0"/>
              </a:spcAft>
              <a:defRPr/>
            </a:pPr>
            <a:r>
              <a:rPr lang="en-US" sz="1700" dirty="0">
                <a:solidFill>
                  <a:srgbClr val="FF0000"/>
                </a:solidFill>
              </a:rPr>
              <a:t>Could something have been done better given more time or research</a:t>
            </a:r>
          </a:p>
          <a:p>
            <a:pPr marL="274320" fontAlgn="auto">
              <a:spcAft>
                <a:spcPts val="0"/>
              </a:spcAft>
              <a:defRPr/>
            </a:pPr>
            <a:r>
              <a:rPr lang="en-US" sz="1700" dirty="0">
                <a:solidFill>
                  <a:srgbClr val="FF0000"/>
                </a:solidFill>
              </a:rPr>
              <a:t>If their were complexities that you know exist but lacked the expertise to deal with it, make note of it anyways and suggest that a secondary analysis could be conducted to account for those transgressions</a:t>
            </a:r>
          </a:p>
          <a:p>
            <a:pPr marL="274320" fontAlgn="auto">
              <a:spcAft>
                <a:spcPts val="0"/>
              </a:spcAft>
              <a:defRPr/>
            </a:pPr>
            <a:r>
              <a:rPr lang="en-US" sz="1700" dirty="0">
                <a:solidFill>
                  <a:srgbClr val="FF0000"/>
                </a:solidFill>
              </a:rPr>
              <a:t>Did any findings generate new hypothesis/ideas for future analysis</a:t>
            </a:r>
          </a:p>
          <a:p>
            <a:pPr marL="548640" lvl="1" indent="-182880" fontAlgn="auto">
              <a:spcAft>
                <a:spcPts val="0"/>
              </a:spcAft>
              <a:defRPr/>
            </a:pPr>
            <a:r>
              <a:rPr lang="en-US" sz="1700" dirty="0">
                <a:solidFill>
                  <a:srgbClr val="FF0000"/>
                </a:solidFill>
              </a:rPr>
              <a:t>Collecting different variables</a:t>
            </a:r>
          </a:p>
          <a:p>
            <a:pPr marL="548640" lvl="1" indent="-182880" fontAlgn="auto">
              <a:spcAft>
                <a:spcPts val="0"/>
              </a:spcAft>
              <a:defRPr/>
            </a:pPr>
            <a:r>
              <a:rPr lang="en-US" sz="1700" dirty="0">
                <a:solidFill>
                  <a:srgbClr val="FF0000"/>
                </a:solidFill>
              </a:rPr>
              <a:t>Designing of an experiment versus observational</a:t>
            </a:r>
          </a:p>
          <a:p>
            <a:endParaRPr lang="en-US" sz="1700" dirty="0">
              <a:solidFill>
                <a:srgbClr val="FF0000"/>
              </a:solidFill>
            </a:endParaRPr>
          </a:p>
        </p:txBody>
      </p:sp>
    </p:spTree>
    <p:extLst>
      <p:ext uri="{BB962C8B-B14F-4D97-AF65-F5344CB8AC3E}">
        <p14:creationId xmlns:p14="http://schemas.microsoft.com/office/powerpoint/2010/main" val="166120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988C-6206-4007-96D4-7373A70BD24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81AF24-EF77-41DB-A820-828752472A24}"/>
              </a:ext>
            </a:extLst>
          </p:cNvPr>
          <p:cNvSpPr>
            <a:spLocks noGrp="1"/>
          </p:cNvSpPr>
          <p:nvPr>
            <p:ph idx="1"/>
          </p:nvPr>
        </p:nvSpPr>
        <p:spPr/>
        <p:txBody>
          <a:bodyPr>
            <a:normAutofit fontScale="85000" lnSpcReduction="20000"/>
          </a:bodyPr>
          <a:lstStyle/>
          <a:p>
            <a:pPr marL="274320" fontAlgn="auto">
              <a:spcAft>
                <a:spcPts val="0"/>
              </a:spcAft>
              <a:defRPr/>
            </a:pPr>
            <a:r>
              <a:rPr lang="en-US" dirty="0"/>
              <a:t>Well thought out analysis</a:t>
            </a:r>
          </a:p>
          <a:p>
            <a:pPr marL="548640" lvl="1" indent="-182880" fontAlgn="auto">
              <a:spcAft>
                <a:spcPts val="0"/>
              </a:spcAft>
              <a:defRPr/>
            </a:pPr>
            <a:r>
              <a:rPr lang="en-US" dirty="0"/>
              <a:t>Show that you were careful in defining your objective and obtaining your data.</a:t>
            </a:r>
          </a:p>
          <a:p>
            <a:pPr marL="548640" lvl="1" indent="-182880" fontAlgn="auto">
              <a:spcAft>
                <a:spcPts val="0"/>
              </a:spcAft>
              <a:defRPr/>
            </a:pPr>
            <a:endParaRPr lang="en-US" dirty="0"/>
          </a:p>
          <a:p>
            <a:pPr marL="548640" lvl="1" indent="-182880" fontAlgn="auto">
              <a:spcAft>
                <a:spcPts val="0"/>
              </a:spcAft>
              <a:defRPr/>
            </a:pPr>
            <a:r>
              <a:rPr lang="en-US" dirty="0"/>
              <a:t>EDA dictates that you will try multiple models.  Do not ramble on about all the things you tried unless it is absolutely imperative in the decision of the final model.</a:t>
            </a:r>
          </a:p>
          <a:p>
            <a:pPr marL="548640" lvl="1" indent="-182880" fontAlgn="auto">
              <a:spcAft>
                <a:spcPts val="0"/>
              </a:spcAft>
              <a:defRPr/>
            </a:pPr>
            <a:endParaRPr lang="en-US" dirty="0"/>
          </a:p>
          <a:p>
            <a:pPr marL="548640" lvl="1" indent="-182880" fontAlgn="auto">
              <a:spcAft>
                <a:spcPts val="0"/>
              </a:spcAft>
              <a:defRPr/>
            </a:pPr>
            <a:r>
              <a:rPr lang="en-US" dirty="0"/>
              <a:t> Show that you are comfortable and know how to use the techniques in multiple linear regression such as diagnostics, interpretation, testing, and model selection</a:t>
            </a:r>
          </a:p>
          <a:p>
            <a:pPr marL="548640" lvl="1" indent="-182880" fontAlgn="auto">
              <a:spcAft>
                <a:spcPts val="0"/>
              </a:spcAft>
              <a:defRPr/>
            </a:pPr>
            <a:endParaRPr lang="en-US" dirty="0"/>
          </a:p>
          <a:p>
            <a:pPr marL="548640" lvl="1" indent="-182880" fontAlgn="auto">
              <a:spcAft>
                <a:spcPts val="0"/>
              </a:spcAft>
              <a:defRPr/>
            </a:pPr>
            <a:r>
              <a:rPr lang="en-US" dirty="0"/>
              <a:t>Some times real data is tough and you can’t seem to fix it </a:t>
            </a:r>
          </a:p>
          <a:p>
            <a:pPr marL="822960" lvl="2" indent="-182880" fontAlgn="auto">
              <a:spcAft>
                <a:spcPts val="0"/>
              </a:spcAft>
              <a:buClr>
                <a:schemeClr val="accent3"/>
              </a:buClr>
              <a:defRPr/>
            </a:pPr>
            <a:r>
              <a:rPr lang="en-US" dirty="0"/>
              <a:t>Transformations</a:t>
            </a:r>
          </a:p>
          <a:p>
            <a:pPr marL="822960" lvl="2" indent="-182880" fontAlgn="auto">
              <a:spcAft>
                <a:spcPts val="0"/>
              </a:spcAft>
              <a:buClr>
                <a:schemeClr val="accent3"/>
              </a:buClr>
              <a:defRPr/>
            </a:pPr>
            <a:r>
              <a:rPr lang="en-US" dirty="0"/>
              <a:t>Outliers</a:t>
            </a:r>
          </a:p>
          <a:p>
            <a:pPr marL="822960" lvl="2" indent="-182880" fontAlgn="auto">
              <a:spcAft>
                <a:spcPts val="0"/>
              </a:spcAft>
              <a:buClr>
                <a:schemeClr val="accent3"/>
              </a:buClr>
              <a:defRPr/>
            </a:pPr>
            <a:r>
              <a:rPr lang="en-US" dirty="0"/>
              <a:t>Normality assumptions</a:t>
            </a:r>
          </a:p>
          <a:p>
            <a:pPr marL="822960" lvl="2" indent="-182880" fontAlgn="auto">
              <a:spcAft>
                <a:spcPts val="0"/>
              </a:spcAft>
              <a:buClr>
                <a:schemeClr val="accent3"/>
              </a:buClr>
              <a:defRPr/>
            </a:pPr>
            <a:r>
              <a:rPr lang="en-US" dirty="0"/>
              <a:t>Correlated errors</a:t>
            </a:r>
          </a:p>
          <a:p>
            <a:pPr marL="640080" lvl="2" indent="0" fontAlgn="auto">
              <a:spcAft>
                <a:spcPts val="0"/>
              </a:spcAft>
              <a:buClr>
                <a:schemeClr val="accent3"/>
              </a:buClr>
              <a:buFont typeface="Wingdings" panose="05000000000000000000" pitchFamily="2" charset="2"/>
              <a:buNone/>
              <a:defRPr/>
            </a:pPr>
            <a:r>
              <a:rPr lang="en-US" dirty="0"/>
              <a:t>( Do not sweat this, provide the analysis to the best of your ability and if you recognize that there is some component giving you trouble make note of it in your closing remarks so that I know you at least recognized it even if you were not able to address it.  This could go for the creation of the data set as well)</a:t>
            </a:r>
          </a:p>
          <a:p>
            <a:endParaRPr lang="en-US" dirty="0"/>
          </a:p>
        </p:txBody>
      </p:sp>
    </p:spTree>
    <p:extLst>
      <p:ext uri="{BB962C8B-B14F-4D97-AF65-F5344CB8AC3E}">
        <p14:creationId xmlns:p14="http://schemas.microsoft.com/office/powerpoint/2010/main" val="33308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9DFD44-CED3-4F23-A66D-FF33DA6A20A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Agenda</a:t>
            </a:r>
          </a:p>
        </p:txBody>
      </p:sp>
      <p:graphicFrame>
        <p:nvGraphicFramePr>
          <p:cNvPr id="5" name="Content Placeholder 2">
            <a:extLst>
              <a:ext uri="{FF2B5EF4-FFF2-40B4-BE49-F238E27FC236}">
                <a16:creationId xmlns:a16="http://schemas.microsoft.com/office/drawing/2014/main" id="{BB77489D-CEC1-449A-99A8-8295A9CCC356}"/>
              </a:ext>
            </a:extLst>
          </p:cNvPr>
          <p:cNvGraphicFramePr>
            <a:graphicFrameLocks noGrp="1"/>
          </p:cNvGraphicFramePr>
          <p:nvPr>
            <p:ph idx="1"/>
            <p:extLst>
              <p:ext uri="{D42A27DB-BD31-4B8C-83A1-F6EECF244321}">
                <p14:modId xmlns:p14="http://schemas.microsoft.com/office/powerpoint/2010/main" val="32742746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89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Background</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400"/>
              <a:t>Texas Instruments is a global semiconductor design and manufacturing company.</a:t>
            </a:r>
          </a:p>
          <a:p>
            <a:r>
              <a:rPr lang="en-US" sz="1400"/>
              <a:t>Semiconductor manufacturing process variation leads to output variables varying between a min and max value (typically measured after the manufacturing process – all R&amp;D done – can lead to issues if the variation of output is outside target specs)</a:t>
            </a:r>
          </a:p>
          <a:p>
            <a:r>
              <a:rPr lang="en-US" sz="1400"/>
              <a:t>Not all values can be practically measured (due to time, resource and cost constraints)</a:t>
            </a:r>
          </a:p>
          <a:p>
            <a:r>
              <a:rPr lang="en-US" sz="1400"/>
              <a:t>Currently use Monte Carlos simulations but resource and time intensive</a:t>
            </a:r>
          </a:p>
          <a:p>
            <a:r>
              <a:rPr lang="en-US" sz="1400"/>
              <a:t>Datasets provided from which department, what time frame, how data collected, population inference?</a:t>
            </a:r>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Datasets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500"/>
              <a:t>Variables controlled by engineers: x1 – x23</a:t>
            </a:r>
          </a:p>
          <a:p>
            <a:pPr lvl="1"/>
            <a:r>
              <a:rPr lang="en-US" sz="1500"/>
              <a:t>values range dependent on variables</a:t>
            </a:r>
          </a:p>
          <a:p>
            <a:pPr lvl="2"/>
            <a:r>
              <a:rPr lang="en-US" sz="1500"/>
              <a:t>between 1 to 100,</a:t>
            </a:r>
          </a:p>
          <a:p>
            <a:pPr lvl="2"/>
            <a:r>
              <a:rPr lang="en-US" sz="1500"/>
              <a:t>other are in nano or micro range</a:t>
            </a:r>
          </a:p>
          <a:p>
            <a:r>
              <a:rPr lang="en-US" sz="1500"/>
              <a:t>Process Variation (beyond human control): stat1 – stat217</a:t>
            </a:r>
          </a:p>
          <a:p>
            <a:pPr lvl="1"/>
            <a:r>
              <a:rPr lang="en-US" sz="1500"/>
              <a:t>Represents various statistical parameters</a:t>
            </a:r>
          </a:p>
          <a:p>
            <a:pPr lvl="1"/>
            <a:r>
              <a:rPr lang="en-US" sz="1500"/>
              <a:t>Variable values represent the sigma variation around the mean</a:t>
            </a:r>
          </a:p>
          <a:p>
            <a:pPr lvl="1"/>
            <a:r>
              <a:rPr lang="en-US" sz="1500"/>
              <a:t>Range is from -4 (sigma) to 4 (sigma)</a:t>
            </a:r>
          </a:p>
          <a:p>
            <a:r>
              <a:rPr lang="en-US" sz="1500"/>
              <a:t>Output Variables: y1 - y19</a:t>
            </a:r>
          </a:p>
          <a:p>
            <a:pPr lvl="1"/>
            <a:r>
              <a:rPr lang="en-US" sz="1500"/>
              <a:t>Represents various output variables</a:t>
            </a:r>
          </a:p>
          <a:p>
            <a:endParaRPr lang="en-US" sz="15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Objectives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800"/>
              <a:t>Pick at least 1 output variable</a:t>
            </a:r>
          </a:p>
          <a:p>
            <a:r>
              <a:rPr lang="en-US" sz="1800"/>
              <a:t>Build a model to predict the statistical variation of the output with respect to the process</a:t>
            </a:r>
          </a:p>
          <a:p>
            <a:pPr lvl="1"/>
            <a:r>
              <a:rPr lang="en-US" sz="1800"/>
              <a:t>i.e. model needs to include all statistical parameters at a minimum</a:t>
            </a:r>
          </a:p>
          <a:p>
            <a:r>
              <a:rPr lang="en-US" sz="1800"/>
              <a:t>Build a model to predict the mean value of the output</a:t>
            </a:r>
          </a:p>
          <a:p>
            <a:r>
              <a:rPr lang="en-US" sz="1800"/>
              <a:t>Target accuracy: +/- 10% desired, but +/- 15% would be acceptable</a:t>
            </a:r>
          </a:p>
          <a:p>
            <a:endParaRPr lang="en-US" sz="18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0FB8357-56F6-46FF-8DB7-CF2DE2DFFFB9}"/>
              </a:ext>
            </a:extLst>
          </p:cNvPr>
          <p:cNvSpPr/>
          <p:nvPr/>
        </p:nvSpPr>
        <p:spPr>
          <a:xfrm>
            <a:off x="493337" y="5210528"/>
            <a:ext cx="6096000" cy="1477328"/>
          </a:xfrm>
          <a:prstGeom prst="rect">
            <a:avLst/>
          </a:prstGeom>
        </p:spPr>
        <p:txBody>
          <a:bodyPr>
            <a:spAutoFit/>
          </a:bodyPr>
          <a:lstStyle/>
          <a:p>
            <a:pPr marL="548640" lvl="1" indent="-182880" fontAlgn="auto">
              <a:spcAft>
                <a:spcPts val="0"/>
              </a:spcAft>
              <a:defRPr/>
            </a:pPr>
            <a:endParaRPr lang="en-US" dirty="0">
              <a:solidFill>
                <a:srgbClr val="FF0000"/>
              </a:solidFill>
            </a:endParaRPr>
          </a:p>
          <a:p>
            <a:pPr marL="274320" fontAlgn="auto">
              <a:spcAft>
                <a:spcPts val="0"/>
              </a:spcAft>
              <a:defRPr/>
            </a:pPr>
            <a:r>
              <a:rPr lang="en-US" dirty="0">
                <a:solidFill>
                  <a:srgbClr val="FF0000"/>
                </a:solidFill>
              </a:rPr>
              <a:t>Comments on how data collection corresponds to the scope of interest (What is the population of interest that you can actually provide statistical inference on?) Maybe a subpopulation will be helpful to gain insight regardless.</a:t>
            </a:r>
          </a:p>
        </p:txBody>
      </p:sp>
    </p:spTree>
    <p:extLst>
      <p:ext uri="{BB962C8B-B14F-4D97-AF65-F5344CB8AC3E}">
        <p14:creationId xmlns:p14="http://schemas.microsoft.com/office/powerpoint/2010/main" val="180148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JEngi\AppData\Local\Microsoft\Windows\INetCache\Content.MSO\3A930DF8.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21906" y="2733126"/>
            <a:ext cx="2118863" cy="1208417"/>
          </a:xfrm>
          <a:prstGeom prst="rect">
            <a:avLst/>
          </a:prstGeom>
          <a:noFill/>
          <a:ln>
            <a:noFill/>
          </a:ln>
        </p:spPr>
      </p:pic>
      <p:pic>
        <p:nvPicPr>
          <p:cNvPr id="9" name="Picture 8" descr="C:\Users\JEngi\AppData\Local\Microsoft\Windows\INetCache\Content.MSO\DA72BEC6.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1374" y="2743240"/>
            <a:ext cx="2482251" cy="1076863"/>
          </a:xfrm>
          <a:prstGeom prst="rect">
            <a:avLst/>
          </a:prstGeom>
          <a:noFill/>
          <a:ln>
            <a:noFill/>
          </a:ln>
        </p:spPr>
      </p:pic>
      <p:sp>
        <p:nvSpPr>
          <p:cNvPr id="4" name="Rectangle 3"/>
          <p:cNvSpPr/>
          <p:nvPr/>
        </p:nvSpPr>
        <p:spPr>
          <a:xfrm>
            <a:off x="663693" y="3906663"/>
            <a:ext cx="6096000" cy="461665"/>
          </a:xfrm>
          <a:prstGeom prst="rect">
            <a:avLst/>
          </a:prstGeom>
        </p:spPr>
        <p:txBody>
          <a:bodyPr>
            <a:spAutoFit/>
          </a:bodyPr>
          <a:lstStyle/>
          <a:p>
            <a:r>
              <a:rPr lang="en-US" sz="1200" dirty="0"/>
              <a:t>The Target Variable y3 shows right skewness, so we suggest a log transformation (Feature </a:t>
            </a:r>
            <a:r>
              <a:rPr lang="en-US" sz="1200" dirty="0" err="1"/>
              <a:t>Eng</a:t>
            </a:r>
            <a:r>
              <a:rPr lang="en-US" sz="1200" dirty="0"/>
              <a:t> Section)</a:t>
            </a:r>
          </a:p>
        </p:txBody>
      </p:sp>
      <p:sp>
        <p:nvSpPr>
          <p:cNvPr id="11" name="Rectangle 10"/>
          <p:cNvSpPr/>
          <p:nvPr/>
        </p:nvSpPr>
        <p:spPr>
          <a:xfrm>
            <a:off x="923995" y="419417"/>
            <a:ext cx="500457" cy="46166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Y3</a:t>
            </a:r>
          </a:p>
        </p:txBody>
      </p:sp>
      <p:pic>
        <p:nvPicPr>
          <p:cNvPr id="19" name="Picture 18" descr="C:\Users\JEngi\AppData\Local\Microsoft\Windows\INetCache\Content.MSO\F7B87EC4.t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2522" y="5100599"/>
            <a:ext cx="2156963" cy="1537658"/>
          </a:xfrm>
          <a:prstGeom prst="rect">
            <a:avLst/>
          </a:prstGeom>
          <a:noFill/>
          <a:ln>
            <a:noFill/>
          </a:ln>
        </p:spPr>
      </p:pic>
      <p:pic>
        <p:nvPicPr>
          <p:cNvPr id="20" name="Picture 19" descr="C:\Users\JEngi\AppData\Local\Microsoft\Windows\INetCache\Content.MSO\2D538572.t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8973" y="5109635"/>
            <a:ext cx="2154211" cy="1528622"/>
          </a:xfrm>
          <a:prstGeom prst="rect">
            <a:avLst/>
          </a:prstGeom>
          <a:noFill/>
          <a:ln>
            <a:noFill/>
          </a:ln>
        </p:spPr>
      </p:pic>
      <p:graphicFrame>
        <p:nvGraphicFramePr>
          <p:cNvPr id="14" name="Diagram 13"/>
          <p:cNvGraphicFramePr/>
          <p:nvPr>
            <p:extLst>
              <p:ext uri="{D42A27DB-BD31-4B8C-83A1-F6EECF244321}">
                <p14:modId xmlns:p14="http://schemas.microsoft.com/office/powerpoint/2010/main" val="235562164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Rounded Rectangle 15"/>
          <p:cNvSpPr/>
          <p:nvPr/>
        </p:nvSpPr>
        <p:spPr>
          <a:xfrm>
            <a:off x="2415982" y="2334689"/>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Normality and Variance</a:t>
            </a:r>
          </a:p>
        </p:txBody>
      </p:sp>
      <p:sp>
        <p:nvSpPr>
          <p:cNvPr id="24" name="Rounded Rectangle 23"/>
          <p:cNvSpPr/>
          <p:nvPr/>
        </p:nvSpPr>
        <p:spPr>
          <a:xfrm>
            <a:off x="176667" y="98885"/>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output Variable</a:t>
            </a:r>
          </a:p>
        </p:txBody>
      </p:sp>
      <p:sp>
        <p:nvSpPr>
          <p:cNvPr id="17" name="Circular Arrow 16"/>
          <p:cNvSpPr/>
          <p:nvPr/>
        </p:nvSpPr>
        <p:spPr>
          <a:xfrm>
            <a:off x="5012499" y="936691"/>
            <a:ext cx="978408" cy="978408"/>
          </a:xfrm>
          <a:prstGeom prst="circularArrow">
            <a:avLst>
              <a:gd name="adj1" fmla="val 12500"/>
              <a:gd name="adj2" fmla="val 1142319"/>
              <a:gd name="adj3" fmla="val 20457681"/>
              <a:gd name="adj4" fmla="val 1465729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25"/>
          <p:cNvSpPr/>
          <p:nvPr/>
        </p:nvSpPr>
        <p:spPr>
          <a:xfrm>
            <a:off x="4829153" y="4590007"/>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Normalization for Y3</a:t>
            </a:r>
          </a:p>
        </p:txBody>
      </p:sp>
      <p:sp>
        <p:nvSpPr>
          <p:cNvPr id="27" name="Circular Arrow 26"/>
          <p:cNvSpPr/>
          <p:nvPr/>
        </p:nvSpPr>
        <p:spPr>
          <a:xfrm>
            <a:off x="7462615" y="3337334"/>
            <a:ext cx="978408" cy="978408"/>
          </a:xfrm>
          <a:prstGeom prst="circularArrow">
            <a:avLst>
              <a:gd name="adj1" fmla="val 12500"/>
              <a:gd name="adj2" fmla="val 1142319"/>
              <a:gd name="adj3" fmla="val 20457681"/>
              <a:gd name="adj4" fmla="val 1465729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350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Users\JEngi\AppData\Local\Microsoft\Windows\INetCache\Content.MSO\5F217650.tmp"/>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44" y="752576"/>
            <a:ext cx="2195063" cy="943514"/>
          </a:xfrm>
          <a:prstGeom prst="rect">
            <a:avLst/>
          </a:prstGeom>
          <a:noFill/>
          <a:ln>
            <a:noFill/>
          </a:ln>
        </p:spPr>
      </p:pic>
      <p:pic>
        <p:nvPicPr>
          <p:cNvPr id="15" name="Picture 14" descr="C:\Users\JEngi\AppData\Local\Microsoft\Windows\INetCache\Content.MSO\E53540DE.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0995" y="752576"/>
            <a:ext cx="2558451" cy="943514"/>
          </a:xfrm>
          <a:prstGeom prst="rect">
            <a:avLst/>
          </a:prstGeom>
          <a:noFill/>
          <a:ln>
            <a:noFill/>
          </a:ln>
        </p:spPr>
      </p:pic>
      <p:pic>
        <p:nvPicPr>
          <p:cNvPr id="16" name="Picture 15"/>
          <p:cNvPicPr>
            <a:picLocks noChangeAspect="1"/>
          </p:cNvPicPr>
          <p:nvPr/>
        </p:nvPicPr>
        <p:blipFill>
          <a:blip r:embed="rId4"/>
          <a:stretch>
            <a:fillRect/>
          </a:stretch>
        </p:blipFill>
        <p:spPr>
          <a:xfrm>
            <a:off x="36845" y="1687031"/>
            <a:ext cx="3723376" cy="931057"/>
          </a:xfrm>
          <a:prstGeom prst="rect">
            <a:avLst/>
          </a:prstGeom>
        </p:spPr>
      </p:pic>
      <p:sp>
        <p:nvSpPr>
          <p:cNvPr id="3" name="Rectangle 2"/>
          <p:cNvSpPr/>
          <p:nvPr/>
        </p:nvSpPr>
        <p:spPr>
          <a:xfrm>
            <a:off x="4470463" y="5124035"/>
            <a:ext cx="1781852" cy="1015663"/>
          </a:xfrm>
          <a:prstGeom prst="rect">
            <a:avLst/>
          </a:prstGeom>
        </p:spPr>
        <p:txBody>
          <a:bodyPr wrap="square">
            <a:spAutoFit/>
          </a:bodyPr>
          <a:lstStyle/>
          <a:p>
            <a:r>
              <a:rPr lang="en-US" sz="1200" dirty="0"/>
              <a:t>All predictors show a Fat-Tail situation, where the two tails are very tall, and a low distribution around the mean. </a:t>
            </a:r>
          </a:p>
        </p:txBody>
      </p:sp>
      <p:pic>
        <p:nvPicPr>
          <p:cNvPr id="22" name="Picture 21" descr="C:\Users\JEngi\AppData\Local\Microsoft\Windows\INetCache\Content.MSO\9621009C.t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1145" y="3022150"/>
            <a:ext cx="1449237" cy="1240033"/>
          </a:xfrm>
          <a:prstGeom prst="rect">
            <a:avLst/>
          </a:prstGeom>
          <a:noFill/>
          <a:ln>
            <a:noFill/>
          </a:ln>
        </p:spPr>
      </p:pic>
      <p:pic>
        <p:nvPicPr>
          <p:cNvPr id="23" name="Picture 22" descr="C:\Users\JEngi\AppData\Local\Microsoft\Windows\INetCache\Content.MSO\1E3ADD0A.tmp"/>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43201" y="3042989"/>
            <a:ext cx="1571365" cy="1198353"/>
          </a:xfrm>
          <a:prstGeom prst="rect">
            <a:avLst/>
          </a:prstGeom>
          <a:noFill/>
          <a:ln>
            <a:noFill/>
          </a:ln>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9279" y="3044430"/>
            <a:ext cx="3366643" cy="122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descr="C:\Users\JEngi\AppData\Local\Microsoft\Windows\INetCache\Content.MSO\D90972C3.tmp"/>
          <p:cNvPicPr/>
          <p:nvPr/>
        </p:nvPicPr>
        <p:blipFill rotWithShape="1">
          <a:blip r:embed="rId8" cstate="print">
            <a:extLst>
              <a:ext uri="{28A0092B-C50C-407E-A947-70E740481C1C}">
                <a14:useLocalDpi xmlns:a14="http://schemas.microsoft.com/office/drawing/2010/main" val="0"/>
              </a:ext>
            </a:extLst>
          </a:blip>
          <a:srcRect b="90024"/>
          <a:stretch/>
        </p:blipFill>
        <p:spPr bwMode="auto">
          <a:xfrm>
            <a:off x="6380113" y="5228085"/>
            <a:ext cx="1545925" cy="1246517"/>
          </a:xfrm>
          <a:prstGeom prst="rect">
            <a:avLst/>
          </a:prstGeom>
          <a:noFill/>
          <a:ln>
            <a:noFill/>
          </a:ln>
          <a:extLst>
            <a:ext uri="{53640926-AAD7-44D8-BBD7-CCE9431645EC}">
              <a14:shadowObscured xmlns:a14="http://schemas.microsoft.com/office/drawing/2010/main"/>
            </a:ext>
          </a:extLst>
        </p:spPr>
      </p:pic>
      <p:pic>
        <p:nvPicPr>
          <p:cNvPr id="28" name="Picture 27" descr="C:\Users\JEngi\AppData\Local\Microsoft\Windows\INetCache\Content.MSO\4C3C3CC9.tmp"/>
          <p:cNvPicPr/>
          <p:nvPr/>
        </p:nvPicPr>
        <p:blipFill rotWithShape="1">
          <a:blip r:embed="rId9" cstate="print">
            <a:extLst>
              <a:ext uri="{28A0092B-C50C-407E-A947-70E740481C1C}">
                <a14:useLocalDpi xmlns:a14="http://schemas.microsoft.com/office/drawing/2010/main" val="0"/>
              </a:ext>
            </a:extLst>
          </a:blip>
          <a:srcRect b="89923"/>
          <a:stretch/>
        </p:blipFill>
        <p:spPr bwMode="auto">
          <a:xfrm>
            <a:off x="8213227" y="5228085"/>
            <a:ext cx="1222076" cy="1284617"/>
          </a:xfrm>
          <a:prstGeom prst="rect">
            <a:avLst/>
          </a:prstGeom>
          <a:noFill/>
          <a:ln>
            <a:noFill/>
          </a:ln>
          <a:extLst>
            <a:ext uri="{53640926-AAD7-44D8-BBD7-CCE9431645EC}">
              <a14:shadowObscured xmlns:a14="http://schemas.microsoft.com/office/drawing/2010/main"/>
            </a:ext>
          </a:extLst>
        </p:spPr>
      </p:pic>
      <p:graphicFrame>
        <p:nvGraphicFramePr>
          <p:cNvPr id="29" name="Diagram 28"/>
          <p:cNvGraphicFramePr/>
          <p:nvPr>
            <p:extLst>
              <p:ext uri="{D42A27DB-BD31-4B8C-83A1-F6EECF244321}">
                <p14:modId xmlns:p14="http://schemas.microsoft.com/office/powerpoint/2010/main" val="3657285334"/>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0" name="Rounded Rectangle 29"/>
          <p:cNvSpPr/>
          <p:nvPr/>
        </p:nvSpPr>
        <p:spPr>
          <a:xfrm>
            <a:off x="3166594" y="2350022"/>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Normalization X18 and X11</a:t>
            </a:r>
          </a:p>
        </p:txBody>
      </p:sp>
      <p:sp>
        <p:nvSpPr>
          <p:cNvPr id="31" name="Rounded Rectangle 30"/>
          <p:cNvSpPr/>
          <p:nvPr/>
        </p:nvSpPr>
        <p:spPr>
          <a:xfrm>
            <a:off x="927279" y="125235"/>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Predictors</a:t>
            </a:r>
          </a:p>
        </p:txBody>
      </p:sp>
      <p:sp>
        <p:nvSpPr>
          <p:cNvPr id="32" name="Circular Arrow 31"/>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p:cNvSpPr/>
          <p:nvPr/>
        </p:nvSpPr>
        <p:spPr>
          <a:xfrm>
            <a:off x="5579765" y="4605340"/>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Histograms and QQ Plots</a:t>
            </a:r>
          </a:p>
        </p:txBody>
      </p:sp>
      <p:sp>
        <p:nvSpPr>
          <p:cNvPr id="34" name="Circular Arrow 33"/>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5257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8338153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673884" y="2029045"/>
            <a:ext cx="1450205" cy="276999"/>
          </a:xfrm>
          <a:prstGeom prst="rect">
            <a:avLst/>
          </a:prstGeom>
        </p:spPr>
        <p:txBody>
          <a:bodyPr wrap="none">
            <a:spAutoFit/>
          </a:bodyPr>
          <a:lstStyle/>
          <a:p>
            <a:r>
              <a:rPr lang="en-US" sz="1200" dirty="0"/>
              <a:t>With Target Variable</a:t>
            </a:r>
          </a:p>
        </p:txBody>
      </p:sp>
      <p:sp>
        <p:nvSpPr>
          <p:cNvPr id="8" name="Rectangle 7"/>
          <p:cNvSpPr/>
          <p:nvPr/>
        </p:nvSpPr>
        <p:spPr>
          <a:xfrm>
            <a:off x="2437548" y="2024758"/>
            <a:ext cx="947119" cy="276999"/>
          </a:xfrm>
          <a:prstGeom prst="rect">
            <a:avLst/>
          </a:prstGeom>
        </p:spPr>
        <p:txBody>
          <a:bodyPr wrap="none">
            <a:spAutoFit/>
          </a:bodyPr>
          <a:lstStyle/>
          <a:p>
            <a:r>
              <a:rPr lang="en-US" sz="1200" dirty="0"/>
              <a:t>All Variables</a:t>
            </a:r>
          </a:p>
        </p:txBody>
      </p:sp>
      <p:pic>
        <p:nvPicPr>
          <p:cNvPr id="9" name="Picture 8"/>
          <p:cNvPicPr/>
          <p:nvPr/>
        </p:nvPicPr>
        <p:blipFill>
          <a:blip r:embed="rId7"/>
          <a:stretch>
            <a:fillRect/>
          </a:stretch>
        </p:blipFill>
        <p:spPr>
          <a:xfrm>
            <a:off x="927279" y="751059"/>
            <a:ext cx="1087288" cy="1164531"/>
          </a:xfrm>
          <a:prstGeom prst="rect">
            <a:avLst/>
          </a:prstGeom>
        </p:spPr>
      </p:pic>
      <p:pic>
        <p:nvPicPr>
          <p:cNvPr id="10" name="Picture 9"/>
          <p:cNvPicPr/>
          <p:nvPr/>
        </p:nvPicPr>
        <p:blipFill>
          <a:blip r:embed="rId8"/>
          <a:stretch>
            <a:fillRect/>
          </a:stretch>
        </p:blipFill>
        <p:spPr>
          <a:xfrm>
            <a:off x="2466639" y="746483"/>
            <a:ext cx="1094066" cy="1169107"/>
          </a:xfrm>
          <a:prstGeom prst="rect">
            <a:avLst/>
          </a:prstGeom>
        </p:spPr>
      </p:pic>
      <p:sp>
        <p:nvSpPr>
          <p:cNvPr id="12" name="Rectangle 11"/>
          <p:cNvSpPr/>
          <p:nvPr/>
        </p:nvSpPr>
        <p:spPr>
          <a:xfrm>
            <a:off x="3756091" y="2024758"/>
            <a:ext cx="2220664" cy="276999"/>
          </a:xfrm>
          <a:prstGeom prst="rect">
            <a:avLst/>
          </a:prstGeom>
        </p:spPr>
        <p:txBody>
          <a:bodyPr wrap="square">
            <a:spAutoFit/>
          </a:bodyPr>
          <a:lstStyle/>
          <a:p>
            <a:r>
              <a:rPr lang="en-US" sz="1200" dirty="0"/>
              <a:t>Scatter Plots with Target Variable</a:t>
            </a:r>
          </a:p>
        </p:txBody>
      </p:sp>
      <p:pic>
        <p:nvPicPr>
          <p:cNvPr id="13" name="Picture 12" descr="C:\Users\JEngi\AppData\Local\Microsoft\Windows\INetCache\Content.MSO\54ADC2BF.tmp"/>
          <p:cNvPicPr/>
          <p:nvPr/>
        </p:nvPicPr>
        <p:blipFill rotWithShape="1">
          <a:blip r:embed="rId9" cstate="print">
            <a:extLst>
              <a:ext uri="{28A0092B-C50C-407E-A947-70E740481C1C}">
                <a14:useLocalDpi xmlns:a14="http://schemas.microsoft.com/office/drawing/2010/main" val="0"/>
              </a:ext>
            </a:extLst>
          </a:blip>
          <a:srcRect b="90036"/>
          <a:stretch/>
        </p:blipFill>
        <p:spPr bwMode="auto">
          <a:xfrm>
            <a:off x="4199908" y="584853"/>
            <a:ext cx="1201588" cy="1492369"/>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10"/>
          <a:stretch>
            <a:fillRect/>
          </a:stretch>
        </p:blipFill>
        <p:spPr>
          <a:xfrm>
            <a:off x="5579765" y="2768705"/>
            <a:ext cx="1759838" cy="1715159"/>
          </a:xfrm>
          <a:prstGeom prst="rect">
            <a:avLst/>
          </a:prstGeom>
        </p:spPr>
      </p:pic>
      <p:sp>
        <p:nvSpPr>
          <p:cNvPr id="17" name="Rectangle 16"/>
          <p:cNvSpPr/>
          <p:nvPr/>
        </p:nvSpPr>
        <p:spPr>
          <a:xfrm>
            <a:off x="2671249" y="3303118"/>
            <a:ext cx="2847831" cy="646331"/>
          </a:xfrm>
          <a:prstGeom prst="rect">
            <a:avLst/>
          </a:prstGeom>
        </p:spPr>
        <p:txBody>
          <a:bodyPr wrap="none">
            <a:spAutoFit/>
          </a:bodyPr>
          <a:lstStyle/>
          <a:p>
            <a:pPr marL="285750" indent="-285750">
              <a:buFont typeface="Arial" panose="020B0604020202020204" pitchFamily="34" charset="0"/>
              <a:buChar char="•"/>
            </a:pPr>
            <a:r>
              <a:rPr lang="en-US" sz="1200" dirty="0"/>
              <a:t>No Multicollinearity among predictors</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pic>
        <p:nvPicPr>
          <p:cNvPr id="20" name="Picture 19"/>
          <p:cNvPicPr>
            <a:picLocks noChangeAspect="1"/>
          </p:cNvPicPr>
          <p:nvPr/>
        </p:nvPicPr>
        <p:blipFill>
          <a:blip r:embed="rId11"/>
          <a:stretch>
            <a:fillRect/>
          </a:stretch>
        </p:blipFill>
        <p:spPr>
          <a:xfrm>
            <a:off x="4800702" y="5177679"/>
            <a:ext cx="2148490" cy="1471018"/>
          </a:xfrm>
          <a:prstGeom prst="rect">
            <a:avLst/>
          </a:prstGeom>
        </p:spPr>
      </p:pic>
      <p:pic>
        <p:nvPicPr>
          <p:cNvPr id="21" name="Picture 20"/>
          <p:cNvPicPr>
            <a:picLocks noChangeAspect="1"/>
          </p:cNvPicPr>
          <p:nvPr/>
        </p:nvPicPr>
        <p:blipFill>
          <a:blip r:embed="rId12"/>
          <a:stretch>
            <a:fillRect/>
          </a:stretch>
        </p:blipFill>
        <p:spPr>
          <a:xfrm>
            <a:off x="7017906" y="5203105"/>
            <a:ext cx="2155410" cy="1471018"/>
          </a:xfrm>
          <a:prstGeom prst="rect">
            <a:avLst/>
          </a:prstGeom>
        </p:spPr>
      </p:pic>
      <p:sp>
        <p:nvSpPr>
          <p:cNvPr id="22" name="Rectangle 21"/>
          <p:cNvSpPr/>
          <p:nvPr/>
        </p:nvSpPr>
        <p:spPr>
          <a:xfrm>
            <a:off x="9386655" y="5500844"/>
            <a:ext cx="2664640" cy="646331"/>
          </a:xfrm>
          <a:prstGeom prst="rect">
            <a:avLst/>
          </a:prstGeom>
        </p:spPr>
        <p:txBody>
          <a:bodyPr wrap="none">
            <a:spAutoFit/>
          </a:bodyPr>
          <a:lstStyle/>
          <a:p>
            <a:pPr marL="285750" indent="-285750">
              <a:buFont typeface="Arial" panose="020B0604020202020204" pitchFamily="34" charset="0"/>
              <a:buChar char="•"/>
            </a:pPr>
            <a:r>
              <a:rPr lang="en-US" sz="1200" dirty="0"/>
              <a:t>No transformation for x18</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sp>
        <p:nvSpPr>
          <p:cNvPr id="31" name="Rounded Rectangle 30"/>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Multicollinearity - VIF</a:t>
            </a:r>
          </a:p>
        </p:txBody>
      </p:sp>
      <p:sp>
        <p:nvSpPr>
          <p:cNvPr id="32" name="Rounded Rectangle 31"/>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Correlations</a:t>
            </a:r>
          </a:p>
        </p:txBody>
      </p:sp>
      <p:sp>
        <p:nvSpPr>
          <p:cNvPr id="33" name="Circular Arrow 32"/>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35" name="Circular Arrow 34"/>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467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51745279"/>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3933021" y="3234118"/>
            <a:ext cx="2109941" cy="646331"/>
          </a:xfrm>
          <a:prstGeom prst="rect">
            <a:avLst/>
          </a:prstGeom>
        </p:spPr>
        <p:txBody>
          <a:bodyPr wrap="square">
            <a:spAutoFit/>
          </a:bodyPr>
          <a:lstStyle/>
          <a:p>
            <a:r>
              <a:rPr lang="en-US" sz="1200" dirty="0"/>
              <a:t>Scatter plots with all predictors and the transformed target variable (y3LOG)</a:t>
            </a:r>
          </a:p>
        </p:txBody>
      </p:sp>
      <p:pic>
        <p:nvPicPr>
          <p:cNvPr id="28" name="Picture 27"/>
          <p:cNvPicPr>
            <a:picLocks noChangeAspect="1"/>
          </p:cNvPicPr>
          <p:nvPr/>
        </p:nvPicPr>
        <p:blipFill>
          <a:blip r:embed="rId7"/>
          <a:stretch>
            <a:fillRect/>
          </a:stretch>
        </p:blipFill>
        <p:spPr>
          <a:xfrm>
            <a:off x="6084486" y="2905451"/>
            <a:ext cx="1017637" cy="1303667"/>
          </a:xfrm>
          <a:prstGeom prst="rect">
            <a:avLst/>
          </a:prstGeom>
        </p:spPr>
      </p:pic>
      <p:sp>
        <p:nvSpPr>
          <p:cNvPr id="5" name="Rectangle 4"/>
          <p:cNvSpPr/>
          <p:nvPr/>
        </p:nvSpPr>
        <p:spPr>
          <a:xfrm>
            <a:off x="5763111" y="5038407"/>
            <a:ext cx="6181757" cy="1200329"/>
          </a:xfrm>
          <a:prstGeom prst="rect">
            <a:avLst/>
          </a:prstGeom>
        </p:spPr>
        <p:txBody>
          <a:bodyPr wrap="none">
            <a:spAutoFit/>
          </a:bodyPr>
          <a:lstStyle/>
          <a:p>
            <a:pPr marL="285750" indent="-285750">
              <a:buFont typeface="Arial" panose="020B0604020202020204" pitchFamily="34" charset="0"/>
              <a:buChar char="•"/>
            </a:pPr>
            <a:r>
              <a:rPr lang="en-US" dirty="0"/>
              <a:t>The target variable y3 can be LOG transformed</a:t>
            </a:r>
          </a:p>
          <a:p>
            <a:pPr marL="285750" indent="-285750">
              <a:buFont typeface="Arial" panose="020B0604020202020204" pitchFamily="34" charset="0"/>
              <a:buChar char="•"/>
            </a:pPr>
            <a:r>
              <a:rPr lang="en-US" dirty="0"/>
              <a:t>The predictor x18 is not improving with SQR transformation</a:t>
            </a:r>
          </a:p>
          <a:p>
            <a:pPr marL="285750" indent="-285750">
              <a:buFont typeface="Arial" panose="020B0604020202020204" pitchFamily="34" charset="0"/>
              <a:buChar char="•"/>
            </a:pPr>
            <a:r>
              <a:rPr lang="en-US" dirty="0"/>
              <a:t>All predictors could benefit with a orderNorm transformation</a:t>
            </a:r>
          </a:p>
          <a:p>
            <a:pPr marL="285750" indent="-285750">
              <a:buFont typeface="Arial" panose="020B0604020202020204" pitchFamily="34" charset="0"/>
              <a:buChar char="•"/>
            </a:pPr>
            <a:endParaRPr lang="en-US" dirty="0"/>
          </a:p>
        </p:txBody>
      </p:sp>
      <p:pic>
        <p:nvPicPr>
          <p:cNvPr id="6146" name="Picture 2" descr="Image result for decision outco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94963" y="4982005"/>
            <a:ext cx="2475893" cy="1650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Diagram 32"/>
          <p:cNvGraphicFramePr/>
          <p:nvPr>
            <p:extLst>
              <p:ext uri="{D42A27DB-BD31-4B8C-83A1-F6EECF244321}">
                <p14:modId xmlns:p14="http://schemas.microsoft.com/office/powerpoint/2010/main" val="4015121326"/>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4" name="Rounded Rectangle 33"/>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Scatter Plots with transformed Target Variable</a:t>
            </a:r>
          </a:p>
        </p:txBody>
      </p:sp>
      <p:sp>
        <p:nvSpPr>
          <p:cNvPr id="35" name="Rounded Rectangle 34"/>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 Continued</a:t>
            </a:r>
          </a:p>
        </p:txBody>
      </p:sp>
      <p:sp>
        <p:nvSpPr>
          <p:cNvPr id="36" name="Circular Arrow 35"/>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ounded Rectangle 36"/>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a:t>
            </a:r>
          </a:p>
        </p:txBody>
      </p:sp>
      <p:sp>
        <p:nvSpPr>
          <p:cNvPr id="38" name="Circular Arrow 37"/>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descr="C:\Users\JEngi\AppData\Local\Microsoft\Windows\INetCache\Content.MSO\1B939A25.tmp"/>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23036" y="940733"/>
            <a:ext cx="2404613" cy="981613"/>
          </a:xfrm>
          <a:prstGeom prst="rect">
            <a:avLst/>
          </a:prstGeom>
          <a:noFill/>
          <a:ln>
            <a:noFill/>
          </a:ln>
        </p:spPr>
      </p:pic>
      <p:sp>
        <p:nvSpPr>
          <p:cNvPr id="40" name="Rectangle 39"/>
          <p:cNvSpPr/>
          <p:nvPr/>
        </p:nvSpPr>
        <p:spPr>
          <a:xfrm>
            <a:off x="828013" y="633263"/>
            <a:ext cx="997389" cy="276999"/>
          </a:xfrm>
          <a:prstGeom prst="rect">
            <a:avLst/>
          </a:prstGeom>
        </p:spPr>
        <p:txBody>
          <a:bodyPr wrap="none">
            <a:spAutoFit/>
          </a:bodyPr>
          <a:lstStyle/>
          <a:p>
            <a:r>
              <a:rPr lang="en-US" sz="1200" dirty="0"/>
              <a:t>Density Plots</a:t>
            </a:r>
          </a:p>
        </p:txBody>
      </p:sp>
      <p:sp>
        <p:nvSpPr>
          <p:cNvPr id="41" name="Rectangle 40"/>
          <p:cNvSpPr/>
          <p:nvPr/>
        </p:nvSpPr>
        <p:spPr>
          <a:xfrm>
            <a:off x="551767" y="1983480"/>
            <a:ext cx="1976695" cy="276999"/>
          </a:xfrm>
          <a:prstGeom prst="rect">
            <a:avLst/>
          </a:prstGeom>
        </p:spPr>
        <p:txBody>
          <a:bodyPr wrap="none">
            <a:spAutoFit/>
          </a:bodyPr>
          <a:lstStyle/>
          <a:p>
            <a:r>
              <a:rPr lang="en-US" sz="1200" dirty="0"/>
              <a:t>pre and post transformation </a:t>
            </a:r>
          </a:p>
        </p:txBody>
      </p:sp>
      <p:pic>
        <p:nvPicPr>
          <p:cNvPr id="42" name="Picture 41" descr="C:\Users\JEngi\AppData\Local\Microsoft\Windows\INetCache\Content.MSO\4B07747B.tmp"/>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20792" y="1028187"/>
            <a:ext cx="2539401" cy="1057814"/>
          </a:xfrm>
          <a:prstGeom prst="rect">
            <a:avLst/>
          </a:prstGeom>
          <a:noFill/>
          <a:ln>
            <a:noFill/>
          </a:ln>
        </p:spPr>
      </p:pic>
      <p:sp>
        <p:nvSpPr>
          <p:cNvPr id="43" name="Rectangle 42"/>
          <p:cNvSpPr/>
          <p:nvPr/>
        </p:nvSpPr>
        <p:spPr>
          <a:xfrm>
            <a:off x="3320792" y="633263"/>
            <a:ext cx="965201" cy="276999"/>
          </a:xfrm>
          <a:prstGeom prst="rect">
            <a:avLst/>
          </a:prstGeom>
        </p:spPr>
        <p:txBody>
          <a:bodyPr wrap="none">
            <a:spAutoFit/>
          </a:bodyPr>
          <a:lstStyle/>
          <a:p>
            <a:r>
              <a:rPr lang="en-US" sz="1200" dirty="0"/>
              <a:t>Scatter Plots</a:t>
            </a:r>
          </a:p>
        </p:txBody>
      </p:sp>
      <p:sp>
        <p:nvSpPr>
          <p:cNvPr id="44" name="Rectangle 43"/>
          <p:cNvSpPr/>
          <p:nvPr/>
        </p:nvSpPr>
        <p:spPr>
          <a:xfrm>
            <a:off x="3810699" y="1937791"/>
            <a:ext cx="697307" cy="276999"/>
          </a:xfrm>
          <a:prstGeom prst="rect">
            <a:avLst/>
          </a:prstGeom>
        </p:spPr>
        <p:txBody>
          <a:bodyPr wrap="none">
            <a:spAutoFit/>
          </a:bodyPr>
          <a:lstStyle/>
          <a:p>
            <a:r>
              <a:rPr lang="en-US" sz="1200" dirty="0"/>
              <a:t>Vs y3log</a:t>
            </a:r>
          </a:p>
        </p:txBody>
      </p:sp>
    </p:spTree>
    <p:extLst>
      <p:ext uri="{BB962C8B-B14F-4D97-AF65-F5344CB8AC3E}">
        <p14:creationId xmlns:p14="http://schemas.microsoft.com/office/powerpoint/2010/main" val="2866024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1010</Words>
  <Application>Microsoft Office PowerPoint</Application>
  <PresentationFormat>Widescreen</PresentationFormat>
  <Paragraphs>138</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Wingdings</vt:lpstr>
      <vt:lpstr>Wingdings 2</vt:lpstr>
      <vt:lpstr>Office Theme</vt:lpstr>
      <vt:lpstr>Integrated Circuits Manufacturing Process Model</vt:lpstr>
      <vt:lpstr>Agenda</vt:lpstr>
      <vt:lpstr>Background</vt:lpstr>
      <vt:lpstr>Datasets</vt:lpstr>
      <vt:lpstr>Objectives</vt:lpstr>
      <vt:lpstr>PowerPoint Presentation</vt:lpstr>
      <vt:lpstr>PowerPoint Presentation</vt:lpstr>
      <vt:lpstr>PowerPoint Presentation</vt:lpstr>
      <vt:lpstr>PowerPoint Presentation</vt:lpstr>
      <vt:lpstr>Model</vt:lpstr>
      <vt:lpstr>PowerPoint Presentation</vt:lpstr>
      <vt:lpstr>Analysis</vt:lpstr>
      <vt:lpstr>Analysis</vt:lpstr>
      <vt:lpstr>Interpretation</vt:lpstr>
      <vt:lpstr>Conclusion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Circuits Manufacturing Process Model</dc:title>
  <dc:creator>Jo D</dc:creator>
  <cp:lastModifiedBy>Jo D</cp:lastModifiedBy>
  <cp:revision>6</cp:revision>
  <dcterms:created xsi:type="dcterms:W3CDTF">2019-02-13T23:10:31Z</dcterms:created>
  <dcterms:modified xsi:type="dcterms:W3CDTF">2019-02-13T23:29:36Z</dcterms:modified>
</cp:coreProperties>
</file>